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87" r:id="rId2"/>
    <p:sldId id="286" r:id="rId3"/>
    <p:sldId id="259" r:id="rId4"/>
    <p:sldId id="297" r:id="rId5"/>
    <p:sldId id="307" r:id="rId6"/>
    <p:sldId id="311" r:id="rId7"/>
    <p:sldId id="316" r:id="rId8"/>
    <p:sldId id="328" r:id="rId9"/>
    <p:sldId id="327" r:id="rId10"/>
    <p:sldId id="329" r:id="rId11"/>
    <p:sldId id="330" r:id="rId12"/>
    <p:sldId id="331" r:id="rId13"/>
    <p:sldId id="332" r:id="rId14"/>
    <p:sldId id="333" r:id="rId15"/>
    <p:sldId id="334" r:id="rId16"/>
    <p:sldId id="335" r:id="rId17"/>
    <p:sldId id="336" r:id="rId18"/>
    <p:sldId id="341" r:id="rId19"/>
    <p:sldId id="337" r:id="rId20"/>
    <p:sldId id="340" r:id="rId21"/>
    <p:sldId id="339" r:id="rId22"/>
    <p:sldId id="342" r:id="rId23"/>
    <p:sldId id="338" r:id="rId24"/>
    <p:sldId id="343" r:id="rId25"/>
    <p:sldId id="344" r:id="rId26"/>
    <p:sldId id="345" r:id="rId27"/>
    <p:sldId id="346" r:id="rId28"/>
    <p:sldId id="347" r:id="rId29"/>
    <p:sldId id="348" r:id="rId30"/>
    <p:sldId id="349" r:id="rId31"/>
    <p:sldId id="283" r:id="rId32"/>
  </p:sldIdLst>
  <p:sldSz cx="9144000" cy="6858000" type="screen4x3"/>
  <p:notesSz cx="6858000" cy="9144000"/>
  <p:defaultTextStyle>
    <a:defPPr>
      <a:defRPr lang="es-E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1662" y="1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png>
</file>

<file path=ppt/media/image12.jpeg>
</file>

<file path=ppt/media/image13.gif>
</file>

<file path=ppt/media/image14.gif>
</file>

<file path=ppt/media/image15.gif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E701FA-E2D9-3645-8D74-5C0ECCB9D5BF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65EFB3-4126-B14B-B4D0-43BD3D76BD2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52222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1pPr>
            <a:lvl2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2pPr>
            <a:lvl3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3pPr>
            <a:lvl4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4pPr>
            <a:lvl5pPr eaLnBrk="0" hangingPunct="0"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5pPr>
            <a:lvl6pPr marL="2256602" indent="-205146" defTabSz="403169" eaLnBrk="0" fontAlgn="base" hangingPunct="0">
              <a:spcBef>
                <a:spcPct val="0"/>
              </a:spcBef>
              <a:spcAft>
                <a:spcPct val="0"/>
              </a:spcAft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6pPr>
            <a:lvl7pPr marL="2666893" indent="-205146" defTabSz="403169" eaLnBrk="0" fontAlgn="base" hangingPunct="0">
              <a:spcBef>
                <a:spcPct val="0"/>
              </a:spcBef>
              <a:spcAft>
                <a:spcPct val="0"/>
              </a:spcAft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7pPr>
            <a:lvl8pPr marL="3077185" indent="-205146" defTabSz="403169" eaLnBrk="0" fontAlgn="base" hangingPunct="0">
              <a:spcBef>
                <a:spcPct val="0"/>
              </a:spcBef>
              <a:spcAft>
                <a:spcPct val="0"/>
              </a:spcAft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8pPr>
            <a:lvl9pPr marL="3487476" indent="-205146" defTabSz="403169" eaLnBrk="0" fontAlgn="base" hangingPunct="0">
              <a:spcBef>
                <a:spcPct val="0"/>
              </a:spcBef>
              <a:spcAft>
                <a:spcPct val="0"/>
              </a:spcAft>
              <a:tabLst>
                <a:tab pos="649628" algn="l"/>
                <a:tab pos="1299256" algn="l"/>
                <a:tab pos="1948884" algn="l"/>
                <a:tab pos="2598511" algn="l"/>
              </a:tabLst>
              <a:defRPr>
                <a:solidFill>
                  <a:schemeClr val="bg1"/>
                </a:solidFill>
                <a:latin typeface="Arial" charset="0"/>
                <a:ea typeface="SimSun" pitchFamily="2" charset="-122"/>
              </a:defRPr>
            </a:lvl9pPr>
          </a:lstStyle>
          <a:p>
            <a:pPr eaLnBrk="1"/>
            <a:fld id="{918F4023-5172-4DFD-B481-EF32E08F723C}" type="slidenum">
              <a:rPr lang="es-CO" smtClean="0">
                <a:solidFill>
                  <a:srgbClr val="000000"/>
                </a:solidFill>
                <a:latin typeface="Times New Roman" pitchFamily="18" charset="0"/>
                <a:ea typeface="Arial Unicode MS" pitchFamily="34" charset="-128"/>
                <a:cs typeface="Arial Unicode MS" pitchFamily="34" charset="-128"/>
              </a:rPr>
              <a:pPr eaLnBrk="1"/>
              <a:t>3</a:t>
            </a:fld>
            <a:endParaRPr lang="es-CO" smtClean="0">
              <a:solidFill>
                <a:srgbClr val="000000"/>
              </a:solidFill>
              <a:latin typeface="Times New Roman" pitchFamily="18" charset="0"/>
              <a:ea typeface="Arial Unicode MS" pitchFamily="34" charset="-128"/>
              <a:cs typeface="Arial Unicode MS" pitchFamily="34" charset="-128"/>
            </a:endParaRPr>
          </a:p>
        </p:txBody>
      </p:sp>
      <p:sp>
        <p:nvSpPr>
          <p:cNvPr id="15363" name="Rectangle 1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43000" y="693738"/>
            <a:ext cx="4572000" cy="34290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536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686360" y="4342535"/>
            <a:ext cx="5486681" cy="4114511"/>
          </a:xfrm>
          <a:noFill/>
          <a:extLs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mtClean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6663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_tradnl" smtClean="0"/>
              <a:t>Haga clic para modificar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8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47136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46991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685800" y="2130425"/>
            <a:ext cx="7767638" cy="14652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Rectangle 2"/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s-CO"/>
              <a:t>6/04/13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7221389-F4ED-4EA7-A2A0-25C45A8E69A7}" type="slidenum">
              <a:rPr lang="es-CO"/>
              <a:pPr>
                <a:defRPr/>
              </a:pPr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689642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15049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8915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45323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5861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50841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1584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69560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_tradnl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88135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_tradnl" smtClean="0"/>
              <a:t>Clic para editar título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_tradnl" smtClean="0"/>
              <a:t>Haga clic para modificar el estilo de texto del patrón</a:t>
            </a:r>
          </a:p>
          <a:p>
            <a:pPr lvl="1"/>
            <a:r>
              <a:rPr lang="es-ES_tradnl" smtClean="0"/>
              <a:t>Segundo nivel</a:t>
            </a:r>
          </a:p>
          <a:p>
            <a:pPr lvl="2"/>
            <a:r>
              <a:rPr lang="es-ES_tradnl" smtClean="0"/>
              <a:t>Tercer nivel</a:t>
            </a:r>
          </a:p>
          <a:p>
            <a:pPr lvl="3"/>
            <a:r>
              <a:rPr lang="es-ES_tradnl" smtClean="0"/>
              <a:t>Cuarto nivel</a:t>
            </a:r>
          </a:p>
          <a:p>
            <a:pPr lvl="4"/>
            <a:r>
              <a:rPr lang="es-ES_tradnl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E9C70-A3B0-E848-A962-DACAA58F4C52}" type="datetimeFigureOut">
              <a:rPr lang="es-ES" smtClean="0"/>
              <a:t>23/05/2014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B9BB7-077A-C34A-BE9E-C594E4BF7B80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720832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gi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leonardo.camargo@bios.co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uadroTexto 6"/>
          <p:cNvSpPr txBox="1"/>
          <p:nvPr/>
        </p:nvSpPr>
        <p:spPr>
          <a:xfrm>
            <a:off x="787791" y="2105826"/>
            <a:ext cx="7893985" cy="37240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4800" b="1" dirty="0" smtClean="0"/>
              <a:t>Programación concurrente y distribuida</a:t>
            </a:r>
          </a:p>
          <a:p>
            <a:endParaRPr lang="es-ES" dirty="0"/>
          </a:p>
          <a:p>
            <a:endParaRPr lang="es-ES" dirty="0" smtClean="0"/>
          </a:p>
          <a:p>
            <a:pPr algn="ctr"/>
            <a:r>
              <a:rPr lang="es-ES" sz="3200" i="1" dirty="0" smtClean="0"/>
              <a:t>Leonardo Camargo Forero, M.Sc</a:t>
            </a:r>
          </a:p>
          <a:p>
            <a:endParaRPr lang="es-ES" dirty="0"/>
          </a:p>
          <a:p>
            <a:endParaRPr lang="es-ES" dirty="0" smtClean="0"/>
          </a:p>
          <a:p>
            <a:pPr algn="ctr"/>
            <a:r>
              <a:rPr lang="es-ES" sz="3600" b="1" dirty="0" smtClean="0"/>
              <a:t>Sesión VI</a:t>
            </a:r>
            <a:endParaRPr lang="es-ES" sz="3600" b="1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3460" y="379826"/>
            <a:ext cx="1508537" cy="140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5020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MX" sz="2400" b="1" dirty="0" smtClean="0">
                <a:solidFill>
                  <a:srgbClr val="0066CC"/>
                </a:solidFill>
              </a:rPr>
              <a:t>Paralelización</a:t>
            </a:r>
            <a:endParaRPr lang="en-GB" sz="1600" dirty="0" smtClean="0"/>
          </a:p>
        </p:txBody>
      </p:sp>
      <p:sp>
        <p:nvSpPr>
          <p:cNvPr id="7" name="Rectángulo 6"/>
          <p:cNvSpPr/>
          <p:nvPr/>
        </p:nvSpPr>
        <p:spPr>
          <a:xfrm>
            <a:off x="2926079" y="3126376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 smtClean="0">
                <a:solidFill>
                  <a:schemeClr val="tx1"/>
                </a:solidFill>
              </a:rPr>
              <a:t>Main</a:t>
            </a:r>
            <a:r>
              <a:rPr lang="es-MX" sz="800" dirty="0" smtClean="0">
                <a:solidFill>
                  <a:schemeClr val="tx1"/>
                </a:solidFill>
              </a:rPr>
              <a:t> </a:t>
            </a:r>
            <a:r>
              <a:rPr lang="es-MX" sz="800" dirty="0" err="1" smtClean="0">
                <a:solidFill>
                  <a:schemeClr val="tx1"/>
                </a:solidFill>
              </a:rPr>
              <a:t>subtask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2926079" y="351826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 smtClean="0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31" name="Rectángulo 30"/>
          <p:cNvSpPr/>
          <p:nvPr/>
        </p:nvSpPr>
        <p:spPr>
          <a:xfrm>
            <a:off x="2926079" y="3910144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32" name="Rectángulo 31"/>
          <p:cNvSpPr/>
          <p:nvPr/>
        </p:nvSpPr>
        <p:spPr>
          <a:xfrm>
            <a:off x="2926079" y="4302028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33" name="Rectángulo 32"/>
          <p:cNvSpPr/>
          <p:nvPr/>
        </p:nvSpPr>
        <p:spPr>
          <a:xfrm>
            <a:off x="2926079" y="4693912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10" name="Flecha derecha 9"/>
          <p:cNvSpPr/>
          <p:nvPr/>
        </p:nvSpPr>
        <p:spPr>
          <a:xfrm>
            <a:off x="3740330" y="3796934"/>
            <a:ext cx="844732" cy="39188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6309359" y="3274421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Main</a:t>
            </a:r>
            <a:r>
              <a:rPr lang="es-MX" sz="800" dirty="0">
                <a:solidFill>
                  <a:schemeClr val="tx1"/>
                </a:solidFill>
              </a:rPr>
              <a:t> </a:t>
            </a:r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5037908" y="429767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13" name="Rectángulo 12"/>
          <p:cNvSpPr/>
          <p:nvPr/>
        </p:nvSpPr>
        <p:spPr>
          <a:xfrm>
            <a:off x="5913121" y="4302028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6831873" y="4293303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7696201" y="4293303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2" name="Rectángulo 1"/>
          <p:cNvSpPr/>
          <p:nvPr/>
        </p:nvSpPr>
        <p:spPr>
          <a:xfrm>
            <a:off x="6074227" y="3080914"/>
            <a:ext cx="1045029" cy="67055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" name="CuadroTexto 2"/>
          <p:cNvSpPr txBox="1"/>
          <p:nvPr/>
        </p:nvSpPr>
        <p:spPr>
          <a:xfrm>
            <a:off x="5795556" y="2857111"/>
            <a:ext cx="18005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err="1" smtClean="0"/>
              <a:t>Node</a:t>
            </a:r>
            <a:r>
              <a:rPr lang="es-MX" sz="800" dirty="0" smtClean="0"/>
              <a:t>, </a:t>
            </a:r>
            <a:r>
              <a:rPr lang="es-MX" sz="800" dirty="0" err="1" smtClean="0"/>
              <a:t>Process</a:t>
            </a:r>
            <a:r>
              <a:rPr lang="es-MX" sz="800" dirty="0" smtClean="0"/>
              <a:t>, master </a:t>
            </a:r>
            <a:r>
              <a:rPr lang="es-MX" sz="800" dirty="0" err="1" smtClean="0"/>
              <a:t>thread</a:t>
            </a:r>
            <a:r>
              <a:rPr lang="es-MX" sz="800" dirty="0" smtClean="0"/>
              <a:t>, ID = 0</a:t>
            </a:r>
            <a:endParaRPr lang="es-CO" sz="800" dirty="0"/>
          </a:p>
        </p:txBody>
      </p:sp>
      <p:sp>
        <p:nvSpPr>
          <p:cNvPr id="4" name="Rectángulo 3"/>
          <p:cNvSpPr/>
          <p:nvPr/>
        </p:nvSpPr>
        <p:spPr>
          <a:xfrm>
            <a:off x="4922520" y="4188818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Rectángulo 18"/>
          <p:cNvSpPr/>
          <p:nvPr/>
        </p:nvSpPr>
        <p:spPr>
          <a:xfrm>
            <a:off x="5799911" y="4188818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Rectángulo 19"/>
          <p:cNvSpPr/>
          <p:nvPr/>
        </p:nvSpPr>
        <p:spPr>
          <a:xfrm>
            <a:off x="6723019" y="4201876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 20"/>
          <p:cNvSpPr/>
          <p:nvPr/>
        </p:nvSpPr>
        <p:spPr>
          <a:xfrm>
            <a:off x="7580814" y="4201876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2" name="CuadroTexto 21"/>
          <p:cNvSpPr txBox="1"/>
          <p:nvPr/>
        </p:nvSpPr>
        <p:spPr>
          <a:xfrm>
            <a:off x="5632268" y="4833249"/>
            <a:ext cx="21815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err="1" smtClean="0"/>
              <a:t>Nodes</a:t>
            </a:r>
            <a:r>
              <a:rPr lang="es-MX" sz="800" dirty="0" smtClean="0"/>
              <a:t>, </a:t>
            </a:r>
            <a:r>
              <a:rPr lang="es-MX" sz="800" dirty="0" err="1" smtClean="0"/>
              <a:t>Processes</a:t>
            </a:r>
            <a:r>
              <a:rPr lang="es-MX" sz="800" dirty="0" smtClean="0"/>
              <a:t>, </a:t>
            </a:r>
            <a:r>
              <a:rPr lang="es-MX" sz="800" dirty="0" err="1" smtClean="0"/>
              <a:t>slave</a:t>
            </a:r>
            <a:r>
              <a:rPr lang="es-MX" sz="800" dirty="0" smtClean="0"/>
              <a:t> </a:t>
            </a:r>
            <a:r>
              <a:rPr lang="es-MX" sz="800" dirty="0" err="1" smtClean="0"/>
              <a:t>threads</a:t>
            </a:r>
            <a:r>
              <a:rPr lang="es-MX" sz="800" dirty="0" smtClean="0"/>
              <a:t> </a:t>
            </a:r>
            <a:r>
              <a:rPr lang="es-MX" sz="800" dirty="0"/>
              <a:t>ID = </a:t>
            </a:r>
            <a:r>
              <a:rPr lang="es-MX" sz="800" dirty="0" smtClean="0"/>
              <a:t>{1,2,….n}</a:t>
            </a:r>
            <a:endParaRPr lang="es-CO" sz="800" dirty="0"/>
          </a:p>
          <a:p>
            <a:endParaRPr lang="es-CO" sz="800" dirty="0"/>
          </a:p>
        </p:txBody>
      </p:sp>
      <p:cxnSp>
        <p:nvCxnSpPr>
          <p:cNvPr id="18" name="Conector recto de flecha 17"/>
          <p:cNvCxnSpPr/>
          <p:nvPr/>
        </p:nvCxnSpPr>
        <p:spPr>
          <a:xfrm flipV="1">
            <a:off x="5451566" y="3796934"/>
            <a:ext cx="461555" cy="25254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/>
          <p:nvPr/>
        </p:nvCxnSpPr>
        <p:spPr>
          <a:xfrm flipH="1" flipV="1">
            <a:off x="7280366" y="3826628"/>
            <a:ext cx="533404" cy="2816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 flipV="1">
            <a:off x="6309359" y="3812087"/>
            <a:ext cx="0" cy="2772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/>
          <p:nvPr/>
        </p:nvCxnSpPr>
        <p:spPr>
          <a:xfrm flipV="1">
            <a:off x="6884125" y="3826628"/>
            <a:ext cx="0" cy="26272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Rectángulo 28"/>
          <p:cNvSpPr/>
          <p:nvPr/>
        </p:nvSpPr>
        <p:spPr>
          <a:xfrm>
            <a:off x="2838994" y="2978331"/>
            <a:ext cx="775063" cy="209876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30" name="CuadroTexto 29"/>
          <p:cNvSpPr txBox="1"/>
          <p:nvPr/>
        </p:nvSpPr>
        <p:spPr>
          <a:xfrm>
            <a:off x="2704012" y="2710041"/>
            <a:ext cx="8795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 err="1" smtClean="0"/>
              <a:t>Task</a:t>
            </a:r>
            <a:endParaRPr lang="es-CO" sz="1200" dirty="0"/>
          </a:p>
        </p:txBody>
      </p:sp>
      <p:sp>
        <p:nvSpPr>
          <p:cNvPr id="35" name="CuadroTexto 34"/>
          <p:cNvSpPr txBox="1"/>
          <p:nvPr/>
        </p:nvSpPr>
        <p:spPr>
          <a:xfrm>
            <a:off x="7879085" y="3850264"/>
            <a:ext cx="905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Distribución de datos</a:t>
            </a:r>
            <a:endParaRPr lang="es-CO" sz="800" dirty="0"/>
          </a:p>
        </p:txBody>
      </p:sp>
      <p:sp>
        <p:nvSpPr>
          <p:cNvPr id="36" name="CuadroTexto 35"/>
          <p:cNvSpPr txBox="1"/>
          <p:nvPr/>
        </p:nvSpPr>
        <p:spPr>
          <a:xfrm>
            <a:off x="1045029" y="5625737"/>
            <a:ext cx="3091542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000" dirty="0" err="1" smtClean="0"/>
              <a:t>Number</a:t>
            </a:r>
            <a:r>
              <a:rPr lang="es-MX" sz="1000" dirty="0" smtClean="0"/>
              <a:t> of </a:t>
            </a:r>
            <a:r>
              <a:rPr lang="es-MX" sz="1000" dirty="0" err="1" smtClean="0"/>
              <a:t>subtasks</a:t>
            </a:r>
            <a:r>
              <a:rPr lang="es-MX" sz="1000" dirty="0" smtClean="0"/>
              <a:t> </a:t>
            </a:r>
            <a:r>
              <a:rPr lang="es-MX" sz="1000" dirty="0" err="1" smtClean="0"/>
              <a:t>is</a:t>
            </a:r>
            <a:r>
              <a:rPr lang="es-MX" sz="1000" dirty="0" smtClean="0"/>
              <a:t> </a:t>
            </a:r>
            <a:r>
              <a:rPr lang="es-MX" sz="1000" dirty="0" err="1" smtClean="0"/>
              <a:t>application-dependent</a:t>
            </a:r>
            <a:r>
              <a:rPr lang="es-MX" sz="1000" dirty="0" smtClean="0"/>
              <a:t> </a:t>
            </a:r>
            <a:endParaRPr lang="es-CO" sz="1000" dirty="0"/>
          </a:p>
        </p:txBody>
      </p:sp>
    </p:spTree>
    <p:extLst>
      <p:ext uri="{BB962C8B-B14F-4D97-AF65-F5344CB8AC3E}">
        <p14:creationId xmlns:p14="http://schemas.microsoft.com/office/powerpoint/2010/main" val="777839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MX" sz="2400" b="1" dirty="0" smtClean="0">
                <a:solidFill>
                  <a:srgbClr val="0066CC"/>
                </a:solidFill>
              </a:rPr>
              <a:t>Parallelization</a:t>
            </a:r>
            <a:endParaRPr lang="en-GB" sz="1600" dirty="0" smtClean="0"/>
          </a:p>
        </p:txBody>
      </p:sp>
      <p:sp>
        <p:nvSpPr>
          <p:cNvPr id="10" name="Flecha derecha 9"/>
          <p:cNvSpPr/>
          <p:nvPr/>
        </p:nvSpPr>
        <p:spPr>
          <a:xfrm>
            <a:off x="4222572" y="3708714"/>
            <a:ext cx="844732" cy="39188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1" name="Rectángulo 10"/>
          <p:cNvSpPr/>
          <p:nvPr/>
        </p:nvSpPr>
        <p:spPr>
          <a:xfrm>
            <a:off x="1815737" y="3382143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Main</a:t>
            </a:r>
            <a:r>
              <a:rPr lang="es-MX" sz="800" dirty="0">
                <a:solidFill>
                  <a:schemeClr val="tx1"/>
                </a:solidFill>
              </a:rPr>
              <a:t> </a:t>
            </a:r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588899" y="4422808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13" name="Rectángulo 12"/>
          <p:cNvSpPr/>
          <p:nvPr/>
        </p:nvSpPr>
        <p:spPr>
          <a:xfrm>
            <a:off x="1446708" y="442680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14" name="Rectángulo 13"/>
          <p:cNvSpPr/>
          <p:nvPr/>
        </p:nvSpPr>
        <p:spPr>
          <a:xfrm>
            <a:off x="2346960" y="442680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15" name="Rectángulo 14"/>
          <p:cNvSpPr/>
          <p:nvPr/>
        </p:nvSpPr>
        <p:spPr>
          <a:xfrm>
            <a:off x="3219996" y="4430014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2" name="Rectángulo 1"/>
          <p:cNvSpPr/>
          <p:nvPr/>
        </p:nvSpPr>
        <p:spPr>
          <a:xfrm>
            <a:off x="1580605" y="3188636"/>
            <a:ext cx="1045029" cy="67055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Rectángulo 3"/>
          <p:cNvSpPr/>
          <p:nvPr/>
        </p:nvSpPr>
        <p:spPr>
          <a:xfrm>
            <a:off x="428898" y="4296540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19" name="Rectángulo 18"/>
          <p:cNvSpPr/>
          <p:nvPr/>
        </p:nvSpPr>
        <p:spPr>
          <a:xfrm>
            <a:off x="1306289" y="4296540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0" name="Rectángulo 19"/>
          <p:cNvSpPr/>
          <p:nvPr/>
        </p:nvSpPr>
        <p:spPr>
          <a:xfrm>
            <a:off x="2241371" y="4291135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1" name="Rectángulo 20"/>
          <p:cNvSpPr/>
          <p:nvPr/>
        </p:nvSpPr>
        <p:spPr>
          <a:xfrm>
            <a:off x="3111135" y="4291135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8" name="Conector recto de flecha 17"/>
          <p:cNvCxnSpPr/>
          <p:nvPr/>
        </p:nvCxnSpPr>
        <p:spPr>
          <a:xfrm flipV="1">
            <a:off x="957944" y="3904656"/>
            <a:ext cx="461555" cy="25254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Conector recto de flecha 23"/>
          <p:cNvCxnSpPr/>
          <p:nvPr/>
        </p:nvCxnSpPr>
        <p:spPr>
          <a:xfrm flipH="1" flipV="1">
            <a:off x="2786744" y="3934350"/>
            <a:ext cx="533404" cy="28162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/>
          <p:nvPr/>
        </p:nvCxnSpPr>
        <p:spPr>
          <a:xfrm flipV="1">
            <a:off x="1815737" y="3919809"/>
            <a:ext cx="0" cy="27726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Conector recto de flecha 27"/>
          <p:cNvCxnSpPr/>
          <p:nvPr/>
        </p:nvCxnSpPr>
        <p:spPr>
          <a:xfrm flipV="1">
            <a:off x="2390503" y="3934350"/>
            <a:ext cx="0" cy="26272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CuadroTexto 34"/>
          <p:cNvSpPr txBox="1"/>
          <p:nvPr/>
        </p:nvSpPr>
        <p:spPr>
          <a:xfrm>
            <a:off x="3141621" y="3941759"/>
            <a:ext cx="90569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Data </a:t>
            </a:r>
            <a:r>
              <a:rPr lang="es-MX" sz="800" dirty="0" err="1" smtClean="0"/>
              <a:t>distribution</a:t>
            </a:r>
            <a:endParaRPr lang="es-CO" sz="800" dirty="0"/>
          </a:p>
        </p:txBody>
      </p:sp>
      <p:sp>
        <p:nvSpPr>
          <p:cNvPr id="34" name="Rectángulo 33"/>
          <p:cNvSpPr/>
          <p:nvPr/>
        </p:nvSpPr>
        <p:spPr>
          <a:xfrm>
            <a:off x="6771998" y="4535404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Main</a:t>
            </a:r>
            <a:r>
              <a:rPr lang="es-MX" sz="800" dirty="0">
                <a:solidFill>
                  <a:schemeClr val="tx1"/>
                </a:solidFill>
              </a:rPr>
              <a:t> </a:t>
            </a:r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37" name="Rectángulo 36"/>
          <p:cNvSpPr/>
          <p:nvPr/>
        </p:nvSpPr>
        <p:spPr>
          <a:xfrm>
            <a:off x="5364481" y="3288639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38" name="Rectángulo 37"/>
          <p:cNvSpPr/>
          <p:nvPr/>
        </p:nvSpPr>
        <p:spPr>
          <a:xfrm>
            <a:off x="6239694" y="3292997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39" name="Rectángulo 38"/>
          <p:cNvSpPr/>
          <p:nvPr/>
        </p:nvSpPr>
        <p:spPr>
          <a:xfrm>
            <a:off x="7158446" y="3284272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40" name="Rectángulo 39"/>
          <p:cNvSpPr/>
          <p:nvPr/>
        </p:nvSpPr>
        <p:spPr>
          <a:xfrm>
            <a:off x="8022774" y="3284272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41" name="Rectángulo 40"/>
          <p:cNvSpPr/>
          <p:nvPr/>
        </p:nvSpPr>
        <p:spPr>
          <a:xfrm>
            <a:off x="6536866" y="4341897"/>
            <a:ext cx="1045029" cy="67055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2" name="CuadroTexto 41"/>
          <p:cNvSpPr txBox="1"/>
          <p:nvPr/>
        </p:nvSpPr>
        <p:spPr>
          <a:xfrm>
            <a:off x="6258195" y="4118094"/>
            <a:ext cx="18005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err="1" smtClean="0"/>
              <a:t>Node</a:t>
            </a:r>
            <a:r>
              <a:rPr lang="es-MX" sz="800" dirty="0" smtClean="0"/>
              <a:t>, </a:t>
            </a:r>
            <a:r>
              <a:rPr lang="es-MX" sz="800" dirty="0" err="1" smtClean="0"/>
              <a:t>Process</a:t>
            </a:r>
            <a:r>
              <a:rPr lang="es-MX" sz="800" dirty="0" smtClean="0"/>
              <a:t>, master </a:t>
            </a:r>
            <a:r>
              <a:rPr lang="es-MX" sz="800" dirty="0" err="1" smtClean="0"/>
              <a:t>thread</a:t>
            </a:r>
            <a:r>
              <a:rPr lang="es-MX" sz="800" dirty="0" smtClean="0"/>
              <a:t>, ID = 0</a:t>
            </a:r>
            <a:endParaRPr lang="es-CO" sz="800" dirty="0"/>
          </a:p>
        </p:txBody>
      </p:sp>
      <p:sp>
        <p:nvSpPr>
          <p:cNvPr id="43" name="Rectángulo 42"/>
          <p:cNvSpPr/>
          <p:nvPr/>
        </p:nvSpPr>
        <p:spPr>
          <a:xfrm>
            <a:off x="5249093" y="3179787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4" name="Rectángulo 43"/>
          <p:cNvSpPr/>
          <p:nvPr/>
        </p:nvSpPr>
        <p:spPr>
          <a:xfrm>
            <a:off x="6126484" y="3179787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5" name="Rectángulo 44"/>
          <p:cNvSpPr/>
          <p:nvPr/>
        </p:nvSpPr>
        <p:spPr>
          <a:xfrm>
            <a:off x="7049592" y="3192845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6" name="Rectángulo 45"/>
          <p:cNvSpPr/>
          <p:nvPr/>
        </p:nvSpPr>
        <p:spPr>
          <a:xfrm>
            <a:off x="7907387" y="3192845"/>
            <a:ext cx="805541" cy="50509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cxnSp>
        <p:nvCxnSpPr>
          <p:cNvPr id="17" name="Conector recto de flecha 16"/>
          <p:cNvCxnSpPr/>
          <p:nvPr/>
        </p:nvCxnSpPr>
        <p:spPr>
          <a:xfrm>
            <a:off x="5812970" y="3779540"/>
            <a:ext cx="426724" cy="3385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Conector recto de flecha 24"/>
          <p:cNvCxnSpPr/>
          <p:nvPr/>
        </p:nvCxnSpPr>
        <p:spPr>
          <a:xfrm>
            <a:off x="6771998" y="3732210"/>
            <a:ext cx="0" cy="3227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cto de flecha 52"/>
          <p:cNvCxnSpPr/>
          <p:nvPr/>
        </p:nvCxnSpPr>
        <p:spPr>
          <a:xfrm>
            <a:off x="7446912" y="3732210"/>
            <a:ext cx="0" cy="3227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Conector recto de flecha 54"/>
          <p:cNvCxnSpPr/>
          <p:nvPr/>
        </p:nvCxnSpPr>
        <p:spPr>
          <a:xfrm flipV="1">
            <a:off x="7855133" y="3779540"/>
            <a:ext cx="381003" cy="33855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6" name="CuadroTexto 55"/>
          <p:cNvSpPr txBox="1"/>
          <p:nvPr/>
        </p:nvSpPr>
        <p:spPr>
          <a:xfrm>
            <a:off x="8077201" y="3934350"/>
            <a:ext cx="905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smtClean="0"/>
              <a:t>&lt;Data </a:t>
            </a:r>
            <a:r>
              <a:rPr lang="es-MX" sz="800" dirty="0" err="1" smtClean="0"/>
              <a:t>synchronization</a:t>
            </a:r>
            <a:r>
              <a:rPr lang="es-MX" sz="800" dirty="0" smtClean="0"/>
              <a:t>&gt;</a:t>
            </a:r>
            <a:endParaRPr lang="es-CO" sz="800" dirty="0"/>
          </a:p>
        </p:txBody>
      </p:sp>
      <p:sp>
        <p:nvSpPr>
          <p:cNvPr id="57" name="Flecha derecha 56"/>
          <p:cNvSpPr/>
          <p:nvPr/>
        </p:nvSpPr>
        <p:spPr>
          <a:xfrm rot="5400000">
            <a:off x="6866710" y="5279001"/>
            <a:ext cx="522513" cy="39188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58" name="Rectángulo 57"/>
          <p:cNvSpPr/>
          <p:nvPr/>
        </p:nvSpPr>
        <p:spPr>
          <a:xfrm>
            <a:off x="6684913" y="5869571"/>
            <a:ext cx="896982" cy="6792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 smtClean="0">
                <a:solidFill>
                  <a:schemeClr val="tx1"/>
                </a:solidFill>
              </a:rPr>
              <a:t>Task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1341120" y="2935614"/>
            <a:ext cx="18005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err="1" smtClean="0"/>
              <a:t>Node</a:t>
            </a:r>
            <a:r>
              <a:rPr lang="es-MX" sz="800" dirty="0" smtClean="0"/>
              <a:t>, </a:t>
            </a:r>
            <a:r>
              <a:rPr lang="es-MX" sz="800" dirty="0" err="1" smtClean="0"/>
              <a:t>Process</a:t>
            </a:r>
            <a:r>
              <a:rPr lang="es-MX" sz="800" dirty="0" smtClean="0"/>
              <a:t>, master </a:t>
            </a:r>
            <a:r>
              <a:rPr lang="es-MX" sz="800" dirty="0" err="1" smtClean="0"/>
              <a:t>thread</a:t>
            </a:r>
            <a:r>
              <a:rPr lang="es-MX" sz="800" dirty="0" smtClean="0"/>
              <a:t>, ID = 0</a:t>
            </a:r>
            <a:endParaRPr lang="es-CO" sz="800" dirty="0"/>
          </a:p>
        </p:txBody>
      </p:sp>
      <p:sp>
        <p:nvSpPr>
          <p:cNvPr id="49" name="CuadroTexto 48"/>
          <p:cNvSpPr txBox="1"/>
          <p:nvPr/>
        </p:nvSpPr>
        <p:spPr>
          <a:xfrm>
            <a:off x="5939247" y="2915814"/>
            <a:ext cx="21815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err="1" smtClean="0"/>
              <a:t>Nodes</a:t>
            </a:r>
            <a:r>
              <a:rPr lang="es-MX" sz="800" dirty="0" smtClean="0"/>
              <a:t>, </a:t>
            </a:r>
            <a:r>
              <a:rPr lang="es-MX" sz="800" dirty="0" err="1" smtClean="0"/>
              <a:t>Processes</a:t>
            </a:r>
            <a:r>
              <a:rPr lang="es-MX" sz="800" dirty="0" smtClean="0"/>
              <a:t>, </a:t>
            </a:r>
            <a:r>
              <a:rPr lang="es-MX" sz="800" dirty="0" err="1" smtClean="0"/>
              <a:t>slave</a:t>
            </a:r>
            <a:r>
              <a:rPr lang="es-MX" sz="800" dirty="0" smtClean="0"/>
              <a:t> </a:t>
            </a:r>
            <a:r>
              <a:rPr lang="es-MX" sz="800" dirty="0" err="1" smtClean="0"/>
              <a:t>threads</a:t>
            </a:r>
            <a:r>
              <a:rPr lang="es-MX" sz="800" dirty="0" smtClean="0"/>
              <a:t> </a:t>
            </a:r>
            <a:r>
              <a:rPr lang="es-MX" sz="800" dirty="0"/>
              <a:t>ID = </a:t>
            </a:r>
            <a:r>
              <a:rPr lang="es-MX" sz="800" dirty="0" smtClean="0"/>
              <a:t>{1,2,….n}</a:t>
            </a:r>
            <a:endParaRPr lang="es-CO" sz="800" dirty="0"/>
          </a:p>
          <a:p>
            <a:endParaRPr lang="es-CO" sz="800" dirty="0"/>
          </a:p>
        </p:txBody>
      </p:sp>
      <p:sp>
        <p:nvSpPr>
          <p:cNvPr id="50" name="CuadroTexto 49"/>
          <p:cNvSpPr txBox="1"/>
          <p:nvPr/>
        </p:nvSpPr>
        <p:spPr>
          <a:xfrm>
            <a:off x="1086933" y="4922497"/>
            <a:ext cx="21815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800" dirty="0" err="1" smtClean="0"/>
              <a:t>Nodes</a:t>
            </a:r>
            <a:r>
              <a:rPr lang="es-MX" sz="800" dirty="0" smtClean="0"/>
              <a:t>, </a:t>
            </a:r>
            <a:r>
              <a:rPr lang="es-MX" sz="800" dirty="0" err="1" smtClean="0"/>
              <a:t>Processes</a:t>
            </a:r>
            <a:r>
              <a:rPr lang="es-MX" sz="800" dirty="0" smtClean="0"/>
              <a:t>, </a:t>
            </a:r>
            <a:r>
              <a:rPr lang="es-MX" sz="800" dirty="0" err="1" smtClean="0"/>
              <a:t>slave</a:t>
            </a:r>
            <a:r>
              <a:rPr lang="es-MX" sz="800" dirty="0" smtClean="0"/>
              <a:t> </a:t>
            </a:r>
            <a:r>
              <a:rPr lang="es-MX" sz="800" dirty="0" err="1" smtClean="0"/>
              <a:t>threads</a:t>
            </a:r>
            <a:r>
              <a:rPr lang="es-MX" sz="800" dirty="0" smtClean="0"/>
              <a:t> </a:t>
            </a:r>
            <a:r>
              <a:rPr lang="es-MX" sz="800" dirty="0"/>
              <a:t>ID = </a:t>
            </a:r>
            <a:r>
              <a:rPr lang="es-MX" sz="800" dirty="0" smtClean="0"/>
              <a:t>{1,2,….n}</a:t>
            </a:r>
            <a:endParaRPr lang="es-CO" sz="800" dirty="0"/>
          </a:p>
          <a:p>
            <a:endParaRPr lang="es-CO" sz="800" dirty="0"/>
          </a:p>
        </p:txBody>
      </p:sp>
    </p:spTree>
    <p:extLst>
      <p:ext uri="{BB962C8B-B14F-4D97-AF65-F5344CB8AC3E}">
        <p14:creationId xmlns:p14="http://schemas.microsoft.com/office/powerpoint/2010/main" val="1643176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14068" y="4342672"/>
            <a:ext cx="7408003" cy="644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>
            <a:spAutoFit/>
          </a:bodyPr>
          <a:lstStyle/>
          <a:p>
            <a:pPr algn="ctr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CO" sz="3600" b="1" dirty="0" smtClean="0">
                <a:solidFill>
                  <a:srgbClr val="000000"/>
                </a:solidFill>
                <a:latin typeface="Calibri" pitchFamily="34" charset="0"/>
              </a:rPr>
              <a:t>Message Passing Interface</a:t>
            </a:r>
            <a:endParaRPr lang="es-CO" sz="36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1028" name="Picture 4" descr="http://www.webopedia.com/imagesvr_ce/4818/network_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388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3148149" y="3900713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800" dirty="0"/>
              <a:t>http://www.webopedia.com/imagesvr_ce/4818/network_large.jpg</a:t>
            </a:r>
          </a:p>
        </p:txBody>
      </p:sp>
    </p:spTree>
    <p:extLst>
      <p:ext uri="{BB962C8B-B14F-4D97-AF65-F5344CB8AC3E}">
        <p14:creationId xmlns:p14="http://schemas.microsoft.com/office/powerpoint/2010/main" val="129636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Features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dirty="0" smtClean="0"/>
              <a:t>Message passing standard (Industry standard, not IEEE or ISO), specification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Over 40 participants (organizations, vendors, researchers, etc.)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Cluster Computing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MIMD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Explicit parallelism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Portability</a:t>
            </a:r>
          </a:p>
          <a:p>
            <a:pPr>
              <a:spcBef>
                <a:spcPct val="50000"/>
              </a:spcBef>
            </a:pP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582296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Memory</a:t>
            </a:r>
            <a:r>
              <a:rPr lang="es-ES" sz="2400" b="1" dirty="0" smtClean="0">
                <a:solidFill>
                  <a:srgbClr val="0066CC"/>
                </a:solidFill>
              </a:rPr>
              <a:t> </a:t>
            </a:r>
            <a:r>
              <a:rPr lang="es-ES" sz="2400" b="1" dirty="0" err="1" smtClean="0">
                <a:solidFill>
                  <a:srgbClr val="0066CC"/>
                </a:solidFill>
              </a:rPr>
              <a:t>model</a:t>
            </a:r>
            <a:endParaRPr lang="en-GB" sz="1600" dirty="0"/>
          </a:p>
        </p:txBody>
      </p:sp>
      <p:pic>
        <p:nvPicPr>
          <p:cNvPr id="2050" name="Picture 2" descr="https://computing.llnl.gov/tutorials/mpi/images/distributed_mem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6466" y="3585619"/>
            <a:ext cx="3274446" cy="1326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computing.llnl.gov/tutorials/mpi/images/hybrid_mem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7244" y="3585619"/>
            <a:ext cx="3173280" cy="1285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890293" y="4978177"/>
            <a:ext cx="3156857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800" smtClean="0"/>
              <a:t>https://computing.llnl.gov/tutorials/mpi/images/distributed_mem.gif</a:t>
            </a:r>
            <a:endParaRPr lang="es-CO" sz="800" dirty="0"/>
          </a:p>
        </p:txBody>
      </p:sp>
      <p:sp>
        <p:nvSpPr>
          <p:cNvPr id="4" name="Rectángulo 3"/>
          <p:cNvSpPr/>
          <p:nvPr/>
        </p:nvSpPr>
        <p:spPr>
          <a:xfrm>
            <a:off x="5046617" y="4978177"/>
            <a:ext cx="302622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800" dirty="0"/>
              <a:t>https://computing.llnl.gov/tutorials/mpi/images/hybrid_mem.gif</a:t>
            </a:r>
          </a:p>
        </p:txBody>
      </p:sp>
      <p:sp>
        <p:nvSpPr>
          <p:cNvPr id="5" name="CuadroTexto 4"/>
          <p:cNvSpPr txBox="1"/>
          <p:nvPr/>
        </p:nvSpPr>
        <p:spPr>
          <a:xfrm>
            <a:off x="1828800" y="5597230"/>
            <a:ext cx="2290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b="1" dirty="0" err="1" smtClean="0"/>
              <a:t>Distributed</a:t>
            </a:r>
            <a:r>
              <a:rPr lang="es-CO" sz="1000" b="1" dirty="0" smtClean="0"/>
              <a:t> </a:t>
            </a:r>
            <a:r>
              <a:rPr lang="es-CO" sz="1000" b="1" dirty="0" err="1" smtClean="0"/>
              <a:t>memory</a:t>
            </a:r>
            <a:endParaRPr lang="es-CO" sz="1000" b="1" dirty="0"/>
          </a:p>
        </p:txBody>
      </p:sp>
      <p:sp>
        <p:nvSpPr>
          <p:cNvPr id="8" name="CuadroTexto 7"/>
          <p:cNvSpPr txBox="1"/>
          <p:nvPr/>
        </p:nvSpPr>
        <p:spPr>
          <a:xfrm>
            <a:off x="5680170" y="5597229"/>
            <a:ext cx="229035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000" b="1" dirty="0" err="1" smtClean="0"/>
              <a:t>Distributed</a:t>
            </a:r>
            <a:r>
              <a:rPr lang="es-CO" sz="1000" b="1" dirty="0" smtClean="0"/>
              <a:t> </a:t>
            </a:r>
            <a:r>
              <a:rPr lang="es-CO" sz="1000" b="1" dirty="0" err="1" smtClean="0"/>
              <a:t>shared</a:t>
            </a:r>
            <a:r>
              <a:rPr lang="es-CO" sz="1000" b="1" dirty="0" smtClean="0"/>
              <a:t> </a:t>
            </a:r>
            <a:r>
              <a:rPr lang="es-CO" sz="1000" b="1" dirty="0" err="1" smtClean="0"/>
              <a:t>memory</a:t>
            </a:r>
            <a:endParaRPr lang="es-CO" sz="1000" b="1" dirty="0"/>
          </a:p>
        </p:txBody>
      </p:sp>
    </p:spTree>
    <p:extLst>
      <p:ext uri="{BB962C8B-B14F-4D97-AF65-F5344CB8AC3E}">
        <p14:creationId xmlns:p14="http://schemas.microsoft.com/office/powerpoint/2010/main" val="2951451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Implementations</a:t>
            </a:r>
            <a:endParaRPr lang="en-GB" sz="1600" dirty="0"/>
          </a:p>
        </p:txBody>
      </p:sp>
      <p:pic>
        <p:nvPicPr>
          <p:cNvPr id="3074" name="Picture 2" descr="http://www.codeart.in/openm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517" y="3353433"/>
            <a:ext cx="1220379" cy="1220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://www.ugr.es/~jfernand/iconos/lam-logo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2844" y="3353433"/>
            <a:ext cx="1238250" cy="122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3463834" y="4710705"/>
            <a:ext cx="235566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800" smtClean="0"/>
              <a:t>http://www.ugr.es/~jfernand/iconos/lam-logo.jpg</a:t>
            </a:r>
            <a:endParaRPr lang="es-CO" sz="800" dirty="0"/>
          </a:p>
        </p:txBody>
      </p:sp>
      <p:sp>
        <p:nvSpPr>
          <p:cNvPr id="4" name="Rectángulo 3"/>
          <p:cNvSpPr/>
          <p:nvPr/>
        </p:nvSpPr>
        <p:spPr>
          <a:xfrm>
            <a:off x="948054" y="4710705"/>
            <a:ext cx="173957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800" dirty="0"/>
              <a:t>http://www.codeart.in/openmpi.png</a:t>
            </a:r>
          </a:p>
        </p:txBody>
      </p:sp>
      <p:pic>
        <p:nvPicPr>
          <p:cNvPr id="3078" name="Picture 6" descr="http://blogs.cisco.com/wp-content/uploads/mpich2-logo.g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7369" y="3730260"/>
            <a:ext cx="1657350" cy="466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ángulo 4"/>
          <p:cNvSpPr/>
          <p:nvPr/>
        </p:nvSpPr>
        <p:spPr>
          <a:xfrm>
            <a:off x="5969725" y="4710705"/>
            <a:ext cx="283509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800" dirty="0"/>
              <a:t>http://blogs.cisco.com/wp-content/uploads/mpich2-logo.gif</a:t>
            </a:r>
          </a:p>
        </p:txBody>
      </p:sp>
    </p:spTree>
    <p:extLst>
      <p:ext uri="{BB962C8B-B14F-4D97-AF65-F5344CB8AC3E}">
        <p14:creationId xmlns:p14="http://schemas.microsoft.com/office/powerpoint/2010/main" val="3576716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Implementations</a:t>
            </a:r>
            <a:endParaRPr lang="en-GB" sz="1600" dirty="0"/>
          </a:p>
        </p:txBody>
      </p:sp>
      <p:pic>
        <p:nvPicPr>
          <p:cNvPr id="3074" name="Picture 2" descr="http://www.codeart.in/openmpi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3517" y="3353433"/>
            <a:ext cx="1220379" cy="1220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948054" y="4710705"/>
            <a:ext cx="173957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800" dirty="0"/>
              <a:t>http://www.codeart.in/openmpi.png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3692434" y="3519085"/>
            <a:ext cx="49711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/>
              <a:t>Open MPI is a thread-safe, open source </a:t>
            </a:r>
            <a:r>
              <a:rPr lang="en-US" dirty="0" smtClean="0"/>
              <a:t>MPI-2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Available for most Linux distributions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err="1" smtClean="0"/>
              <a:t>mpicc</a:t>
            </a:r>
            <a:r>
              <a:rPr lang="en-US" dirty="0" smtClean="0"/>
              <a:t>, </a:t>
            </a:r>
            <a:r>
              <a:rPr lang="en-US" dirty="0" err="1" smtClean="0"/>
              <a:t>mpirun</a:t>
            </a:r>
            <a:r>
              <a:rPr lang="en-US" dirty="0"/>
              <a:t> (commands used </a:t>
            </a:r>
            <a:r>
              <a:rPr lang="en-US" dirty="0" smtClean="0"/>
              <a:t>in class)</a:t>
            </a:r>
          </a:p>
          <a:p>
            <a:pPr marL="342900" indent="-342900">
              <a:buFont typeface="+mj-lt"/>
              <a:buAutoNum type="arabicPeriod"/>
            </a:pPr>
            <a:r>
              <a:rPr lang="es-CO" dirty="0"/>
              <a:t>www.open-mpi.org</a:t>
            </a:r>
          </a:p>
        </p:txBody>
      </p:sp>
    </p:spTree>
    <p:extLst>
      <p:ext uri="{BB962C8B-B14F-4D97-AF65-F5344CB8AC3E}">
        <p14:creationId xmlns:p14="http://schemas.microsoft.com/office/powerpoint/2010/main" val="3487273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855772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General MPI </a:t>
            </a:r>
            <a:r>
              <a:rPr lang="es-ES" sz="2400" b="1" dirty="0" err="1" smtClean="0">
                <a:solidFill>
                  <a:srgbClr val="0066CC"/>
                </a:solidFill>
              </a:rPr>
              <a:t>program</a:t>
            </a:r>
            <a:r>
              <a:rPr lang="es-ES" sz="2400" b="1" dirty="0" smtClean="0">
                <a:solidFill>
                  <a:srgbClr val="0066CC"/>
                </a:solidFill>
              </a:rPr>
              <a:t> </a:t>
            </a:r>
            <a:r>
              <a:rPr lang="es-ES" sz="2400" b="1" dirty="0" err="1" smtClean="0">
                <a:solidFill>
                  <a:srgbClr val="0066CC"/>
                </a:solidFill>
              </a:rPr>
              <a:t>structure</a:t>
            </a:r>
            <a:endParaRPr lang="en-GB" sz="1600" dirty="0"/>
          </a:p>
        </p:txBody>
      </p:sp>
      <p:pic>
        <p:nvPicPr>
          <p:cNvPr id="4098" name="Picture 2" descr="General MPI Program Stru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6888" y="1819638"/>
            <a:ext cx="3867785" cy="43991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2799805" y="6485022"/>
            <a:ext cx="3165566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800" dirty="0"/>
              <a:t>https://computing.llnl.gov/tutorials/mpi/images/prog_structure.gif</a:t>
            </a:r>
          </a:p>
        </p:txBody>
      </p:sp>
    </p:spTree>
    <p:extLst>
      <p:ext uri="{BB962C8B-B14F-4D97-AF65-F5344CB8AC3E}">
        <p14:creationId xmlns:p14="http://schemas.microsoft.com/office/powerpoint/2010/main" val="2267786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14068" y="4342672"/>
            <a:ext cx="7408003" cy="644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>
            <a:spAutoFit/>
          </a:bodyPr>
          <a:lstStyle/>
          <a:p>
            <a:pPr algn="ctr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CO" sz="3600" b="1" dirty="0" smtClean="0">
                <a:solidFill>
                  <a:srgbClr val="000000"/>
                </a:solidFill>
                <a:latin typeface="Calibri" pitchFamily="34" charset="0"/>
              </a:rPr>
              <a:t>C + MPI</a:t>
            </a:r>
            <a:endParaRPr lang="es-CO" sz="36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1028" name="Picture 4" descr="http://www.webopedia.com/imagesvr_ce/4818/network_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388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3148149" y="3900713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800" dirty="0"/>
              <a:t>http://www.webopedia.com/imagesvr_ce/4818/network_large.jpg</a:t>
            </a:r>
          </a:p>
        </p:txBody>
      </p:sp>
    </p:spTree>
    <p:extLst>
      <p:ext uri="{BB962C8B-B14F-4D97-AF65-F5344CB8AC3E}">
        <p14:creationId xmlns:p14="http://schemas.microsoft.com/office/powerpoint/2010/main" val="22625484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C </a:t>
            </a:r>
            <a:r>
              <a:rPr lang="es-ES" sz="2400" b="1" dirty="0" err="1" smtClean="0">
                <a:solidFill>
                  <a:srgbClr val="0066CC"/>
                </a:solidFill>
              </a:rPr>
              <a:t>programming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Main Guidelines</a:t>
            </a:r>
          </a:p>
          <a:p>
            <a:pPr lvl="1">
              <a:spcBef>
                <a:spcPct val="50000"/>
              </a:spcBef>
            </a:pPr>
            <a:r>
              <a:rPr lang="en-GB" sz="1600" dirty="0" smtClean="0"/>
              <a:t>Necessary library </a:t>
            </a:r>
            <a:r>
              <a:rPr lang="en-GB" sz="1600" dirty="0" err="1" smtClean="0"/>
              <a:t>inclussion</a:t>
            </a:r>
            <a:r>
              <a:rPr lang="en-GB" sz="1600" dirty="0" smtClean="0"/>
              <a:t>:</a:t>
            </a:r>
          </a:p>
          <a:p>
            <a:pPr lvl="1">
              <a:spcBef>
                <a:spcPct val="50000"/>
              </a:spcBef>
            </a:pPr>
            <a:endParaRPr lang="en-GB" sz="1600" u="sng" dirty="0" smtClean="0"/>
          </a:p>
          <a:p>
            <a:pPr marL="1200150" lvl="2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smtClean="0"/>
              <a:t>#</a:t>
            </a:r>
            <a:r>
              <a:rPr lang="en-GB" sz="1600" dirty="0" err="1" smtClean="0"/>
              <a:t>include”mpi.h</a:t>
            </a:r>
            <a:r>
              <a:rPr lang="en-GB" sz="1600" dirty="0" smtClean="0"/>
              <a:t>”</a:t>
            </a:r>
          </a:p>
          <a:p>
            <a:pPr lvl="1">
              <a:spcBef>
                <a:spcPct val="50000"/>
              </a:spcBef>
            </a:pPr>
            <a:endParaRPr lang="en-GB" sz="1600" dirty="0"/>
          </a:p>
          <a:p>
            <a:pPr lvl="1">
              <a:spcBef>
                <a:spcPct val="50000"/>
              </a:spcBef>
            </a:pPr>
            <a:r>
              <a:rPr lang="en-GB" sz="1600" dirty="0" smtClean="0"/>
              <a:t>Instruction Format:</a:t>
            </a:r>
          </a:p>
          <a:p>
            <a:pPr lvl="1">
              <a:spcBef>
                <a:spcPct val="50000"/>
              </a:spcBef>
            </a:pPr>
            <a:endParaRPr lang="en-GB" sz="1600" dirty="0" smtClean="0"/>
          </a:p>
          <a:p>
            <a:pPr marL="1200150" lvl="2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dirty="0" err="1" smtClean="0"/>
              <a:t>MPI_Xxxx</a:t>
            </a:r>
            <a:r>
              <a:rPr lang="en-GB" sz="1600" dirty="0" smtClean="0"/>
              <a:t>_&lt;xxx&gt;</a:t>
            </a:r>
            <a:endParaRPr lang="en-GB" sz="1600" dirty="0"/>
          </a:p>
          <a:p>
            <a:pPr lvl="1">
              <a:spcBef>
                <a:spcPct val="50000"/>
              </a:spcBef>
            </a:pPr>
            <a:endParaRPr lang="en-GB" sz="1600" dirty="0" smtClean="0"/>
          </a:p>
          <a:p>
            <a:pPr lvl="1">
              <a:spcBef>
                <a:spcPct val="50000"/>
              </a:spcBef>
            </a:pPr>
            <a:r>
              <a:rPr lang="en-GB" sz="1600" dirty="0" smtClean="0"/>
              <a:t>Success code: MPI_SUCCESS</a:t>
            </a:r>
          </a:p>
        </p:txBody>
      </p:sp>
    </p:spTree>
    <p:extLst>
      <p:ext uri="{BB962C8B-B14F-4D97-AF65-F5344CB8AC3E}">
        <p14:creationId xmlns:p14="http://schemas.microsoft.com/office/powerpoint/2010/main" val="201177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585819" y="846138"/>
            <a:ext cx="8229600" cy="1143000"/>
          </a:xfrm>
        </p:spPr>
        <p:txBody>
          <a:bodyPr/>
          <a:lstStyle/>
          <a:p>
            <a:r>
              <a:rPr lang="es-ES" dirty="0" smtClean="0"/>
              <a:t>Contacto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s-ES" dirty="0" smtClean="0">
              <a:hlinkClick r:id="rId2"/>
            </a:endParaRPr>
          </a:p>
          <a:p>
            <a:pPr marL="0" indent="0">
              <a:buNone/>
            </a:pPr>
            <a:r>
              <a:rPr lang="es-ES" dirty="0" smtClean="0"/>
              <a:t>Leonardo Camargo Forero, M.Sc </a:t>
            </a:r>
          </a:p>
          <a:p>
            <a:pPr marL="0" indent="0">
              <a:buNone/>
            </a:pPr>
            <a:r>
              <a:rPr lang="es-ES" sz="2800" dirty="0" smtClean="0"/>
              <a:t>Asistente de investigación - </a:t>
            </a:r>
            <a:r>
              <a:rPr lang="es-ES" sz="2800" dirty="0" smtClean="0"/>
              <a:t>Computación </a:t>
            </a:r>
            <a:r>
              <a:rPr lang="es-ES" sz="2800" dirty="0" smtClean="0"/>
              <a:t>Científica, Centro de Bioinformática y Biología Computacional. Ecoparque los Yarumos</a:t>
            </a:r>
            <a:r>
              <a:rPr lang="es-ES" sz="2800" dirty="0"/>
              <a:t> </a:t>
            </a:r>
            <a:r>
              <a:rPr lang="es-ES" sz="2800" dirty="0" smtClean="0"/>
              <a:t>- Ed. BIOS</a:t>
            </a:r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r>
              <a:rPr lang="es-ES" dirty="0" smtClean="0"/>
              <a:t>leonardo.camargo@ucaldas.edu.co</a:t>
            </a:r>
            <a:endParaRPr lang="es-ES" dirty="0" smtClean="0"/>
          </a:p>
          <a:p>
            <a:pPr marL="0" indent="0">
              <a:buNone/>
            </a:pPr>
            <a:endParaRPr lang="es-ES" dirty="0" smtClean="0"/>
          </a:p>
          <a:p>
            <a:pPr marL="0" indent="0">
              <a:buNone/>
            </a:pPr>
            <a:endParaRPr lang="es-ES" dirty="0"/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460" y="379826"/>
            <a:ext cx="1508537" cy="140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8220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23083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C </a:t>
            </a:r>
            <a:r>
              <a:rPr lang="es-ES" sz="2400" b="1" dirty="0" err="1" smtClean="0">
                <a:solidFill>
                  <a:srgbClr val="0066CC"/>
                </a:solidFill>
              </a:rPr>
              <a:t>programming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Main Guidelines</a:t>
            </a:r>
          </a:p>
          <a:p>
            <a:pPr>
              <a:spcBef>
                <a:spcPct val="50000"/>
              </a:spcBef>
            </a:pPr>
            <a:endParaRPr lang="en-GB" sz="1600" dirty="0"/>
          </a:p>
          <a:p>
            <a:pPr>
              <a:spcBef>
                <a:spcPct val="50000"/>
              </a:spcBef>
            </a:pPr>
            <a:r>
              <a:rPr lang="en-GB" sz="1600" dirty="0" smtClean="0"/>
              <a:t>Communicators and groups: Collection of processes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Communicator by default:  MPI_COMM_WORLD</a:t>
            </a:r>
          </a:p>
        </p:txBody>
      </p:sp>
      <p:pic>
        <p:nvPicPr>
          <p:cNvPr id="1026" name="Picture 2" descr="http://einspem.upm.edu.my/INSPEM/MPI/knowing%20mpi/images/comm_world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6455" y="4575130"/>
            <a:ext cx="1934482" cy="1456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2428875" y="6028241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800" dirty="0"/>
              <a:t>http://einspem.upm.edu.my/INSPEM/MPI/knowing%20mpi/images/comm_world.gif</a:t>
            </a:r>
          </a:p>
        </p:txBody>
      </p:sp>
    </p:spTree>
    <p:extLst>
      <p:ext uri="{BB962C8B-B14F-4D97-AF65-F5344CB8AC3E}">
        <p14:creationId xmlns:p14="http://schemas.microsoft.com/office/powerpoint/2010/main" val="1505162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C </a:t>
            </a:r>
            <a:r>
              <a:rPr lang="es-ES" sz="2400" b="1" dirty="0" err="1" smtClean="0">
                <a:solidFill>
                  <a:srgbClr val="0066CC"/>
                </a:solidFill>
              </a:rPr>
              <a:t>programming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Main Guidelines</a:t>
            </a:r>
          </a:p>
          <a:p>
            <a:pPr>
              <a:spcBef>
                <a:spcPct val="50000"/>
              </a:spcBef>
            </a:pPr>
            <a:endParaRPr lang="en-GB" sz="1600" dirty="0"/>
          </a:p>
          <a:p>
            <a:pPr>
              <a:spcBef>
                <a:spcPct val="50000"/>
              </a:spcBef>
            </a:pPr>
            <a:r>
              <a:rPr lang="en-GB" sz="1600" dirty="0" smtClean="0"/>
              <a:t>MPI routines have a communicator as an argument. i.e.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</a:t>
            </a:r>
            <a:r>
              <a:rPr lang="en-GB" sz="1600" dirty="0" err="1" smtClean="0"/>
              <a:t>MPI_Comm_size</a:t>
            </a:r>
            <a:r>
              <a:rPr lang="en-GB" sz="1600" dirty="0" smtClean="0"/>
              <a:t>(MPI_COMM_WORLD</a:t>
            </a:r>
            <a:r>
              <a:rPr lang="en-GB" sz="1600" dirty="0"/>
              <a:t>,&amp;</a:t>
            </a:r>
            <a:r>
              <a:rPr lang="en-GB" sz="1600" dirty="0" err="1" smtClean="0"/>
              <a:t>numTasks</a:t>
            </a:r>
            <a:r>
              <a:rPr lang="en-GB" sz="1600" dirty="0" smtClean="0"/>
              <a:t>);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All processes have an ID (task ID or rank) [0,1,…,N]</a:t>
            </a:r>
          </a:p>
          <a:p>
            <a:pPr>
              <a:spcBef>
                <a:spcPct val="50000"/>
              </a:spcBef>
            </a:pPr>
            <a:r>
              <a:rPr lang="en-GB" sz="1600" dirty="0"/>
              <a:t>	</a:t>
            </a:r>
            <a:r>
              <a:rPr lang="en-GB" sz="1600" dirty="0" smtClean="0"/>
              <a:t>The rank is very important in the definition of most MPI applications</a:t>
            </a:r>
          </a:p>
        </p:txBody>
      </p:sp>
    </p:spTree>
    <p:extLst>
      <p:ext uri="{BB962C8B-B14F-4D97-AF65-F5344CB8AC3E}">
        <p14:creationId xmlns:p14="http://schemas.microsoft.com/office/powerpoint/2010/main" val="1402816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14068" y="4342672"/>
            <a:ext cx="7408003" cy="644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>
            <a:spAutoFit/>
          </a:bodyPr>
          <a:lstStyle/>
          <a:p>
            <a:pPr algn="ctr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CO" sz="3600" b="1" dirty="0" smtClean="0">
                <a:solidFill>
                  <a:srgbClr val="000000"/>
                </a:solidFill>
                <a:latin typeface="Calibri" pitchFamily="34" charset="0"/>
              </a:rPr>
              <a:t>MPI Basic </a:t>
            </a:r>
            <a:r>
              <a:rPr lang="es-CO" sz="3600" b="1" dirty="0" err="1" smtClean="0">
                <a:solidFill>
                  <a:srgbClr val="000000"/>
                </a:solidFill>
                <a:latin typeface="Calibri" pitchFamily="34" charset="0"/>
              </a:rPr>
              <a:t>subroutines</a:t>
            </a:r>
            <a:endParaRPr lang="es-CO" sz="36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1028" name="Picture 4" descr="http://www.webopedia.com/imagesvr_ce/4818/network_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388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3148149" y="3900713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800" dirty="0"/>
              <a:t>http://www.webopedia.com/imagesvr_ce/4818/network_large.jpg</a:t>
            </a:r>
          </a:p>
        </p:txBody>
      </p:sp>
    </p:spTree>
    <p:extLst>
      <p:ext uri="{BB962C8B-B14F-4D97-AF65-F5344CB8AC3E}">
        <p14:creationId xmlns:p14="http://schemas.microsoft.com/office/powerpoint/2010/main" val="61564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MPI_Init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Function: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MPI environment initialization (required). Returns integer value </a:t>
            </a:r>
            <a:r>
              <a:rPr lang="en-GB" sz="1600" dirty="0" err="1" smtClean="0"/>
              <a:t>i.e</a:t>
            </a:r>
            <a:r>
              <a:rPr lang="en-GB" sz="1600" dirty="0" smtClean="0"/>
              <a:t> MPI_SUCCESS</a:t>
            </a:r>
          </a:p>
          <a:p>
            <a:pPr>
              <a:spcBef>
                <a:spcPct val="50000"/>
              </a:spcBef>
            </a:pPr>
            <a:r>
              <a:rPr lang="en-GB" sz="1600" b="1" dirty="0" smtClean="0"/>
              <a:t>Returned variable </a:t>
            </a:r>
            <a:r>
              <a:rPr lang="en-GB" sz="1600" b="1" dirty="0"/>
              <a:t>type</a:t>
            </a:r>
          </a:p>
          <a:p>
            <a:pPr>
              <a:spcBef>
                <a:spcPct val="50000"/>
              </a:spcBef>
            </a:pPr>
            <a:r>
              <a:rPr lang="en-GB" sz="1600" dirty="0"/>
              <a:t>	Integer</a:t>
            </a:r>
          </a:p>
          <a:p>
            <a:pPr>
              <a:spcBef>
                <a:spcPct val="50000"/>
              </a:spcBef>
            </a:pPr>
            <a:r>
              <a:rPr lang="en-GB" sz="1600" b="1" dirty="0" smtClean="0"/>
              <a:t>Use: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</a:t>
            </a:r>
            <a:r>
              <a:rPr lang="en-GB" sz="1600" dirty="0" err="1" smtClean="0"/>
              <a:t>MPI_Init</a:t>
            </a:r>
            <a:r>
              <a:rPr lang="en-GB" sz="1600" dirty="0" smtClean="0"/>
              <a:t>(&amp;</a:t>
            </a:r>
            <a:r>
              <a:rPr lang="en-GB" sz="1600" dirty="0" err="1" smtClean="0"/>
              <a:t>argc</a:t>
            </a:r>
            <a:r>
              <a:rPr lang="en-GB" sz="1600" dirty="0" smtClean="0"/>
              <a:t>,&amp;</a:t>
            </a:r>
            <a:r>
              <a:rPr lang="en-GB" sz="1600" dirty="0" err="1" smtClean="0"/>
              <a:t>argv</a:t>
            </a:r>
            <a:r>
              <a:rPr lang="en-GB" sz="1600" dirty="0" smtClean="0"/>
              <a:t>) </a:t>
            </a:r>
          </a:p>
          <a:p>
            <a:pPr>
              <a:spcBef>
                <a:spcPct val="50000"/>
              </a:spcBef>
            </a:pPr>
            <a:endParaRPr lang="en-GB" sz="1600" dirty="0"/>
          </a:p>
          <a:p>
            <a:pPr>
              <a:spcBef>
                <a:spcPct val="50000"/>
              </a:spcBef>
            </a:pPr>
            <a:r>
              <a:rPr lang="en-GB" sz="1600" dirty="0" smtClean="0"/>
              <a:t>*</a:t>
            </a:r>
            <a:r>
              <a:rPr lang="en-GB" sz="1600" dirty="0" err="1" smtClean="0"/>
              <a:t>argc</a:t>
            </a:r>
            <a:r>
              <a:rPr lang="en-GB" sz="1600" dirty="0" smtClean="0"/>
              <a:t>: Arguments count    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*</a:t>
            </a:r>
            <a:r>
              <a:rPr lang="en-GB" sz="1600" dirty="0" err="1" smtClean="0"/>
              <a:t>argv</a:t>
            </a:r>
            <a:r>
              <a:rPr lang="en-GB" sz="1600" dirty="0" smtClean="0"/>
              <a:t>: Arguments vector</a:t>
            </a:r>
          </a:p>
        </p:txBody>
      </p:sp>
      <p:sp>
        <p:nvSpPr>
          <p:cNvPr id="5" name="Cerrar llave 4"/>
          <p:cNvSpPr/>
          <p:nvPr/>
        </p:nvSpPr>
        <p:spPr>
          <a:xfrm>
            <a:off x="3100251" y="5441776"/>
            <a:ext cx="278675" cy="487680"/>
          </a:xfrm>
          <a:prstGeom prst="rightBrac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CuadroTexto 5"/>
          <p:cNvSpPr txBox="1"/>
          <p:nvPr/>
        </p:nvSpPr>
        <p:spPr>
          <a:xfrm>
            <a:off x="3474720" y="5441776"/>
            <a:ext cx="26735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1600" dirty="0" err="1" smtClean="0"/>
              <a:t>Required</a:t>
            </a:r>
            <a:r>
              <a:rPr lang="es-CO" sz="1600" dirty="0" smtClean="0"/>
              <a:t> </a:t>
            </a:r>
            <a:r>
              <a:rPr lang="es-CO" sz="1600" dirty="0" err="1" smtClean="0"/>
              <a:t>for</a:t>
            </a:r>
            <a:r>
              <a:rPr lang="es-CO" sz="1600" dirty="0" smtClean="0"/>
              <a:t> MPI </a:t>
            </a:r>
            <a:r>
              <a:rPr lang="es-CO" sz="1600" dirty="0" err="1" smtClean="0"/>
              <a:t>applications</a:t>
            </a:r>
            <a:endParaRPr lang="es-CO" sz="1600" dirty="0"/>
          </a:p>
        </p:txBody>
      </p:sp>
    </p:spTree>
    <p:extLst>
      <p:ext uri="{BB962C8B-B14F-4D97-AF65-F5344CB8AC3E}">
        <p14:creationId xmlns:p14="http://schemas.microsoft.com/office/powerpoint/2010/main" val="17495423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MPI_Comm_size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Function: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Returns number of tasks (Obtained by </a:t>
            </a:r>
            <a:r>
              <a:rPr lang="en-GB" sz="1600" dirty="0" err="1" smtClean="0"/>
              <a:t>np</a:t>
            </a:r>
            <a:r>
              <a:rPr lang="en-GB" sz="1600" dirty="0" smtClean="0"/>
              <a:t> </a:t>
            </a:r>
            <a:r>
              <a:rPr lang="en-GB" sz="1600" dirty="0" err="1" smtClean="0"/>
              <a:t>mpirun</a:t>
            </a:r>
            <a:r>
              <a:rPr lang="en-GB" sz="1600" dirty="0" smtClean="0"/>
              <a:t> flag)</a:t>
            </a:r>
          </a:p>
          <a:p>
            <a:pPr>
              <a:spcBef>
                <a:spcPct val="50000"/>
              </a:spcBef>
            </a:pPr>
            <a:r>
              <a:rPr lang="en-GB" sz="1600" b="1" dirty="0" smtClean="0"/>
              <a:t>Returned variable type</a:t>
            </a:r>
          </a:p>
          <a:p>
            <a:pPr>
              <a:spcBef>
                <a:spcPct val="50000"/>
              </a:spcBef>
            </a:pPr>
            <a:r>
              <a:rPr lang="en-GB" sz="1600" dirty="0"/>
              <a:t>	</a:t>
            </a:r>
            <a:r>
              <a:rPr lang="en-GB" sz="1600" dirty="0" smtClean="0"/>
              <a:t>Integer</a:t>
            </a:r>
            <a:endParaRPr lang="en-GB" sz="1600" dirty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Use: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</a:t>
            </a:r>
            <a:r>
              <a:rPr lang="en-GB" sz="1600" dirty="0" err="1" smtClean="0"/>
              <a:t>MPI_Comm_size</a:t>
            </a:r>
            <a:r>
              <a:rPr lang="en-GB" sz="1600" dirty="0" smtClean="0"/>
              <a:t>(MPI_COMM_WORLD,&amp;</a:t>
            </a:r>
            <a:r>
              <a:rPr lang="en-GB" sz="1600" dirty="0" err="1" smtClean="0"/>
              <a:t>numTasks</a:t>
            </a:r>
            <a:r>
              <a:rPr lang="en-GB" sz="1600" dirty="0" smtClean="0"/>
              <a:t>) </a:t>
            </a:r>
          </a:p>
          <a:p>
            <a:pPr>
              <a:spcBef>
                <a:spcPct val="50000"/>
              </a:spcBef>
            </a:pPr>
            <a:endParaRPr lang="en-GB" sz="1600" dirty="0"/>
          </a:p>
          <a:p>
            <a:pPr>
              <a:spcBef>
                <a:spcPct val="50000"/>
              </a:spcBef>
            </a:pPr>
            <a:endParaRPr lang="en-GB" sz="1600" dirty="0" smtClean="0"/>
          </a:p>
        </p:txBody>
      </p:sp>
    </p:spTree>
    <p:extLst>
      <p:ext uri="{BB962C8B-B14F-4D97-AF65-F5344CB8AC3E}">
        <p14:creationId xmlns:p14="http://schemas.microsoft.com/office/powerpoint/2010/main" val="27200171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5243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MPI_Comm_rank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Function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Returns Task id</a:t>
            </a:r>
          </a:p>
          <a:p>
            <a:pPr>
              <a:spcBef>
                <a:spcPct val="50000"/>
              </a:spcBef>
            </a:pPr>
            <a:r>
              <a:rPr lang="en-GB" sz="1600" b="1" dirty="0" smtClean="0"/>
              <a:t>Common scenario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Master process (id = 0)</a:t>
            </a:r>
          </a:p>
          <a:p>
            <a:pPr>
              <a:spcBef>
                <a:spcPct val="50000"/>
              </a:spcBef>
            </a:pPr>
            <a:r>
              <a:rPr lang="en-GB" sz="1600" b="1" dirty="0" smtClean="0"/>
              <a:t>Returned variable </a:t>
            </a:r>
            <a:r>
              <a:rPr lang="en-GB" sz="1600" b="1" dirty="0"/>
              <a:t>type</a:t>
            </a:r>
          </a:p>
          <a:p>
            <a:pPr>
              <a:spcBef>
                <a:spcPct val="50000"/>
              </a:spcBef>
            </a:pPr>
            <a:r>
              <a:rPr lang="en-GB" sz="1600" dirty="0"/>
              <a:t>	Integer</a:t>
            </a:r>
          </a:p>
          <a:p>
            <a:pPr>
              <a:spcBef>
                <a:spcPct val="50000"/>
              </a:spcBef>
            </a:pPr>
            <a:r>
              <a:rPr lang="en-GB" sz="1600" b="1" dirty="0" smtClean="0"/>
              <a:t>Use: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</a:t>
            </a:r>
            <a:r>
              <a:rPr lang="en-GB" sz="1600" dirty="0" err="1" smtClean="0"/>
              <a:t>MPI_Comm_rank</a:t>
            </a:r>
            <a:r>
              <a:rPr lang="en-GB" sz="1600" dirty="0" smtClean="0"/>
              <a:t>(MPI_COMM_WORLD,&amp;</a:t>
            </a:r>
            <a:r>
              <a:rPr lang="en-GB" sz="1600" dirty="0" err="1" smtClean="0"/>
              <a:t>taskID</a:t>
            </a:r>
            <a:r>
              <a:rPr lang="en-GB" sz="1600" dirty="0" smtClean="0"/>
              <a:t>) </a:t>
            </a:r>
          </a:p>
          <a:p>
            <a:pPr>
              <a:spcBef>
                <a:spcPct val="50000"/>
              </a:spcBef>
            </a:pPr>
            <a:endParaRPr lang="en-GB" sz="1600" dirty="0"/>
          </a:p>
          <a:p>
            <a:pPr>
              <a:spcBef>
                <a:spcPct val="50000"/>
              </a:spcBef>
            </a:pPr>
            <a:endParaRPr lang="en-GB" sz="1600" dirty="0" smtClean="0"/>
          </a:p>
        </p:txBody>
      </p:sp>
    </p:spTree>
    <p:extLst>
      <p:ext uri="{BB962C8B-B14F-4D97-AF65-F5344CB8AC3E}">
        <p14:creationId xmlns:p14="http://schemas.microsoft.com/office/powerpoint/2010/main" val="41282334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MPI_Abort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Function: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Safe termination. Thread cleaning </a:t>
            </a:r>
          </a:p>
          <a:p>
            <a:pPr>
              <a:spcBef>
                <a:spcPct val="50000"/>
              </a:spcBef>
            </a:pPr>
            <a:r>
              <a:rPr lang="en-GB" sz="1600" b="1" dirty="0" smtClean="0"/>
              <a:t>Use: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</a:t>
            </a:r>
            <a:r>
              <a:rPr lang="en-GB" sz="1600" dirty="0" err="1" smtClean="0"/>
              <a:t>MPI_Abort</a:t>
            </a:r>
            <a:r>
              <a:rPr lang="en-GB" sz="1600" dirty="0" smtClean="0"/>
              <a:t>(</a:t>
            </a:r>
            <a:r>
              <a:rPr lang="en-GB" sz="1600" dirty="0" err="1" smtClean="0"/>
              <a:t>MPI_COMM_WORLD,errorcode</a:t>
            </a:r>
            <a:r>
              <a:rPr lang="en-GB" sz="1600" dirty="0" smtClean="0"/>
              <a:t>)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*</a:t>
            </a:r>
            <a:r>
              <a:rPr lang="en-GB" sz="1600" dirty="0" err="1" smtClean="0"/>
              <a:t>errorcode</a:t>
            </a:r>
            <a:r>
              <a:rPr lang="en-GB" sz="1600" dirty="0" smtClean="0"/>
              <a:t>= integer</a:t>
            </a:r>
            <a:endParaRPr lang="en-GB" sz="1600" dirty="0"/>
          </a:p>
          <a:p>
            <a:pPr>
              <a:spcBef>
                <a:spcPct val="50000"/>
              </a:spcBef>
            </a:pPr>
            <a:endParaRPr lang="en-GB" sz="1600" dirty="0" smtClean="0"/>
          </a:p>
        </p:txBody>
      </p:sp>
    </p:spTree>
    <p:extLst>
      <p:ext uri="{BB962C8B-B14F-4D97-AF65-F5344CB8AC3E}">
        <p14:creationId xmlns:p14="http://schemas.microsoft.com/office/powerpoint/2010/main" val="12046320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1549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MPI_Get_processor_name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Function: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Returns processor hostname</a:t>
            </a:r>
          </a:p>
          <a:p>
            <a:pPr>
              <a:spcBef>
                <a:spcPct val="50000"/>
              </a:spcBef>
            </a:pPr>
            <a:r>
              <a:rPr lang="en-GB" sz="1600" b="1" dirty="0" smtClean="0"/>
              <a:t>Returned variable type</a:t>
            </a:r>
          </a:p>
          <a:p>
            <a:pPr>
              <a:spcBef>
                <a:spcPct val="50000"/>
              </a:spcBef>
            </a:pPr>
            <a:r>
              <a:rPr lang="en-GB" sz="1600" dirty="0"/>
              <a:t>	</a:t>
            </a:r>
            <a:r>
              <a:rPr lang="en-GB" sz="1600" dirty="0" smtClean="0"/>
              <a:t>Char</a:t>
            </a:r>
            <a:endParaRPr lang="en-GB" sz="1600" dirty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Use:</a:t>
            </a:r>
          </a:p>
          <a:p>
            <a:pPr>
              <a:spcBef>
                <a:spcPct val="50000"/>
              </a:spcBef>
            </a:pPr>
            <a:r>
              <a:rPr lang="en-GB" sz="1600" dirty="0"/>
              <a:t>	</a:t>
            </a:r>
            <a:r>
              <a:rPr lang="en-GB" sz="1600" dirty="0" err="1"/>
              <a:t>MPI_Get_processor_name</a:t>
            </a:r>
            <a:r>
              <a:rPr lang="en-GB" sz="1600" dirty="0"/>
              <a:t>(hostname, &amp;</a:t>
            </a:r>
            <a:r>
              <a:rPr lang="en-GB" sz="1600" dirty="0" err="1"/>
              <a:t>namelen</a:t>
            </a:r>
            <a:r>
              <a:rPr lang="en-GB" sz="1600" dirty="0"/>
              <a:t>);</a:t>
            </a:r>
            <a:endParaRPr lang="en-GB" sz="1600" dirty="0" smtClean="0"/>
          </a:p>
          <a:p>
            <a:pPr>
              <a:spcBef>
                <a:spcPct val="50000"/>
              </a:spcBef>
            </a:pPr>
            <a:endParaRPr lang="en-GB" sz="1600" dirty="0"/>
          </a:p>
          <a:p>
            <a:pPr>
              <a:spcBef>
                <a:spcPct val="50000"/>
              </a:spcBef>
            </a:pPr>
            <a:r>
              <a:rPr lang="en-GB" sz="1600" dirty="0" smtClean="0"/>
              <a:t>*hostname = char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*</a:t>
            </a:r>
            <a:r>
              <a:rPr lang="en-GB" sz="1600" dirty="0" err="1" smtClean="0"/>
              <a:t>namelen</a:t>
            </a:r>
            <a:r>
              <a:rPr lang="en-GB" sz="1600" dirty="0" smtClean="0"/>
              <a:t>= integer (not initialized)</a:t>
            </a:r>
          </a:p>
        </p:txBody>
      </p:sp>
    </p:spTree>
    <p:extLst>
      <p:ext uri="{BB962C8B-B14F-4D97-AF65-F5344CB8AC3E}">
        <p14:creationId xmlns:p14="http://schemas.microsoft.com/office/powerpoint/2010/main" val="3752726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MPI_Finalize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Function: </a:t>
            </a:r>
          </a:p>
          <a:p>
            <a:pPr>
              <a:spcBef>
                <a:spcPct val="50000"/>
              </a:spcBef>
            </a:pPr>
            <a:r>
              <a:rPr lang="en-GB" sz="1600" dirty="0" smtClean="0"/>
              <a:t>	Terminates MPI execution environment</a:t>
            </a:r>
          </a:p>
          <a:p>
            <a:pPr>
              <a:spcBef>
                <a:spcPct val="50000"/>
              </a:spcBef>
            </a:pPr>
            <a:r>
              <a:rPr lang="en-GB" sz="1600" b="1" dirty="0" smtClean="0"/>
              <a:t>Returned variable type</a:t>
            </a:r>
          </a:p>
          <a:p>
            <a:pPr>
              <a:spcBef>
                <a:spcPct val="50000"/>
              </a:spcBef>
            </a:pPr>
            <a:r>
              <a:rPr lang="en-GB" sz="1600" dirty="0"/>
              <a:t>	</a:t>
            </a:r>
            <a:r>
              <a:rPr lang="en-GB" sz="1600" dirty="0" smtClean="0"/>
              <a:t>integer</a:t>
            </a:r>
            <a:endParaRPr lang="en-GB" sz="1600" dirty="0"/>
          </a:p>
          <a:p>
            <a:pPr>
              <a:spcBef>
                <a:spcPct val="50000"/>
              </a:spcBef>
            </a:pPr>
            <a:r>
              <a:rPr lang="en-GB" sz="1600" b="1" dirty="0" smtClean="0"/>
              <a:t>Use:</a:t>
            </a:r>
          </a:p>
          <a:p>
            <a:pPr>
              <a:spcBef>
                <a:spcPct val="50000"/>
              </a:spcBef>
            </a:pPr>
            <a:r>
              <a:rPr lang="en-GB" sz="1600" dirty="0"/>
              <a:t>	</a:t>
            </a:r>
            <a:r>
              <a:rPr lang="en-GB" sz="1600" dirty="0" err="1" smtClean="0"/>
              <a:t>MPI_Finalize</a:t>
            </a:r>
            <a:r>
              <a:rPr lang="en-GB" sz="1600" dirty="0" smtClean="0"/>
              <a:t>()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405368372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14068" y="4342672"/>
            <a:ext cx="7408003" cy="644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>
            <a:spAutoFit/>
          </a:bodyPr>
          <a:lstStyle/>
          <a:p>
            <a:pPr algn="ctr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CO" sz="3600" b="1" dirty="0" err="1" smtClean="0">
                <a:solidFill>
                  <a:srgbClr val="000000"/>
                </a:solidFill>
                <a:latin typeface="Calibri" pitchFamily="34" charset="0"/>
              </a:rPr>
              <a:t>Exercise</a:t>
            </a:r>
            <a:endParaRPr lang="es-CO" sz="36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1028" name="Picture 4" descr="http://www.webopedia.com/imagesvr_ce/4818/network_larg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3999" cy="3889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3148149" y="3900713"/>
            <a:ext cx="4572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CO" sz="800" dirty="0"/>
              <a:t>http://www.webopedia.com/imagesvr_ce/4818/network_large.jpg</a:t>
            </a:r>
          </a:p>
        </p:txBody>
      </p:sp>
    </p:spTree>
    <p:extLst>
      <p:ext uri="{BB962C8B-B14F-4D97-AF65-F5344CB8AC3E}">
        <p14:creationId xmlns:p14="http://schemas.microsoft.com/office/powerpoint/2010/main" val="171066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1"/>
          <p:cNvSpPr>
            <a:spLocks noChangeArrowheads="1"/>
          </p:cNvSpPr>
          <p:nvPr/>
        </p:nvSpPr>
        <p:spPr bwMode="auto">
          <a:xfrm>
            <a:off x="684213" y="1389600"/>
            <a:ext cx="7620000" cy="35995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0000" tIns="45000" rIns="90000" bIns="45000">
            <a:spAutoFit/>
          </a:bodyPr>
          <a:lstStyle/>
          <a:p>
            <a:pPr marL="285750" indent="-280988">
              <a:buSzPct val="100000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sz="4800" b="1" dirty="0">
                <a:solidFill>
                  <a:srgbClr val="0066CC"/>
                </a:solidFill>
                <a:latin typeface="Calibri" pitchFamily="34" charset="0"/>
              </a:rPr>
              <a:t>Agenda</a:t>
            </a:r>
          </a:p>
          <a:p>
            <a:pPr marL="285750" indent="-280988">
              <a:buSzPct val="100000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endParaRPr lang="es-CO" dirty="0">
              <a:solidFill>
                <a:srgbClr val="000000"/>
              </a:solidFill>
              <a:latin typeface="Calibri" pitchFamily="34" charset="0"/>
            </a:endParaRPr>
          </a:p>
          <a:p>
            <a:pPr marL="285750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endParaRPr lang="es-CO" dirty="0" smtClean="0">
              <a:solidFill>
                <a:srgbClr val="000000"/>
              </a:solidFill>
              <a:latin typeface="Calibri" pitchFamily="34" charset="0"/>
            </a:endParaRPr>
          </a:p>
          <a:p>
            <a:pPr marL="285750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Computación en Cluster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Definición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Tipos de cluster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Funcionamiento general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Capas de la arquitectura general</a:t>
            </a: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Algunos </a:t>
            </a:r>
            <a:r>
              <a:rPr lang="es-CO" dirty="0" err="1" smtClean="0">
                <a:solidFill>
                  <a:srgbClr val="000000"/>
                </a:solidFill>
                <a:latin typeface="Calibri" pitchFamily="34" charset="0"/>
              </a:rPr>
              <a:t>Benchmarks</a:t>
            </a:r>
            <a:endParaRPr lang="es-CO" dirty="0">
              <a:solidFill>
                <a:srgbClr val="000000"/>
              </a:solidFill>
              <a:latin typeface="Calibri" pitchFamily="34" charset="0"/>
            </a:endParaRPr>
          </a:p>
          <a:p>
            <a:pPr marL="742950" lvl="1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err="1" smtClean="0">
                <a:solidFill>
                  <a:srgbClr val="000000"/>
                </a:solidFill>
                <a:latin typeface="Calibri" pitchFamily="34" charset="0"/>
              </a:rPr>
              <a:t>Paralelización</a:t>
            </a: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 </a:t>
            </a:r>
          </a:p>
          <a:p>
            <a:pPr marL="285750" indent="-280988">
              <a:buClr>
                <a:srgbClr val="000000"/>
              </a:buClr>
              <a:buSzPct val="45000"/>
              <a:buFont typeface="Arial" charset="0"/>
              <a:buChar char="•"/>
              <a:tabLst>
                <a:tab pos="285750" algn="l"/>
                <a:tab pos="733425" algn="l"/>
                <a:tab pos="1182688" algn="l"/>
                <a:tab pos="1631950" algn="l"/>
                <a:tab pos="2081213" algn="l"/>
                <a:tab pos="2530475" algn="l"/>
                <a:tab pos="2979738" algn="l"/>
                <a:tab pos="3429000" algn="l"/>
                <a:tab pos="3878263" algn="l"/>
                <a:tab pos="4327525" algn="l"/>
                <a:tab pos="4776788" algn="l"/>
                <a:tab pos="5226050" algn="l"/>
                <a:tab pos="5675313" algn="l"/>
                <a:tab pos="6124575" algn="l"/>
                <a:tab pos="6573838" algn="l"/>
                <a:tab pos="7023100" algn="l"/>
                <a:tab pos="7472363" algn="l"/>
                <a:tab pos="7921625" algn="l"/>
                <a:tab pos="8370888" algn="l"/>
                <a:tab pos="8820150" algn="l"/>
                <a:tab pos="9269413" algn="l"/>
              </a:tabLst>
            </a:pPr>
            <a:r>
              <a:rPr lang="es-CO" dirty="0" smtClean="0">
                <a:solidFill>
                  <a:srgbClr val="000000"/>
                </a:solidFill>
                <a:latin typeface="Calibri" pitchFamily="34" charset="0"/>
              </a:rPr>
              <a:t>Preguntas</a:t>
            </a:r>
            <a:endParaRPr lang="es-CO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3460" y="379826"/>
            <a:ext cx="1508537" cy="140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1309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err="1" smtClean="0">
                <a:solidFill>
                  <a:srgbClr val="0066CC"/>
                </a:solidFill>
              </a:rPr>
              <a:t>Classwork</a:t>
            </a:r>
            <a:r>
              <a:rPr lang="es-ES" sz="2400" b="1" dirty="0" smtClean="0">
                <a:solidFill>
                  <a:srgbClr val="0066CC"/>
                </a:solidFill>
              </a:rPr>
              <a:t> 1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 smtClean="0"/>
          </a:p>
          <a:p>
            <a:pPr marL="285750" indent="-285750">
              <a:spcBef>
                <a:spcPct val="50000"/>
              </a:spcBef>
              <a:buFont typeface="Arial" panose="020B0604020202020204" pitchFamily="34" charset="0"/>
              <a:buChar char="•"/>
            </a:pPr>
            <a:r>
              <a:rPr lang="en-GB" sz="1600" smtClean="0"/>
              <a:t>Estimate </a:t>
            </a:r>
            <a:r>
              <a:rPr lang="en-GB" sz="1600" dirty="0" smtClean="0"/>
              <a:t>PI using MPI</a:t>
            </a:r>
            <a:endParaRPr lang="en-GB" sz="1600" dirty="0"/>
          </a:p>
        </p:txBody>
      </p:sp>
    </p:spTree>
    <p:extLst>
      <p:ext uri="{BB962C8B-B14F-4D97-AF65-F5344CB8AC3E}">
        <p14:creationId xmlns:p14="http://schemas.microsoft.com/office/powerpoint/2010/main" val="37249244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 descr="question_mar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0314" y="1700349"/>
            <a:ext cx="49530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3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14068" y="4342672"/>
            <a:ext cx="7408003" cy="644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>
            <a:spAutoFit/>
          </a:bodyPr>
          <a:lstStyle/>
          <a:p>
            <a:pPr algn="ctr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CO" sz="3600" b="1" dirty="0" smtClean="0">
                <a:solidFill>
                  <a:srgbClr val="000000"/>
                </a:solidFill>
                <a:latin typeface="Calibri" pitchFamily="34" charset="0"/>
              </a:rPr>
              <a:t>Cluster Computing</a:t>
            </a:r>
            <a:endParaRPr lang="es-CO" sz="36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3253259"/>
          </a:xfrm>
          <a:prstGeom prst="rect">
            <a:avLst/>
          </a:prstGeom>
        </p:spPr>
      </p:pic>
      <p:sp>
        <p:nvSpPr>
          <p:cNvPr id="3" name="Rectángulo 2"/>
          <p:cNvSpPr/>
          <p:nvPr/>
        </p:nvSpPr>
        <p:spPr>
          <a:xfrm>
            <a:off x="3538403" y="3024927"/>
            <a:ext cx="1513556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sz="800" dirty="0"/>
              <a:t>http://www.olcf.ornl.gov/titan/</a:t>
            </a:r>
          </a:p>
        </p:txBody>
      </p:sp>
    </p:spTree>
    <p:extLst>
      <p:ext uri="{BB962C8B-B14F-4D97-AF65-F5344CB8AC3E}">
        <p14:creationId xmlns:p14="http://schemas.microsoft.com/office/powerpoint/2010/main" val="3441085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n 18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5000" y="852487"/>
            <a:ext cx="5897880" cy="536543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8051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/>
        </p:nvSpPr>
        <p:spPr bwMode="auto">
          <a:xfrm flipV="1">
            <a:off x="4573588" y="4148138"/>
            <a:ext cx="1727200" cy="730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5" name="Line 5"/>
          <p:cNvSpPr>
            <a:spLocks noChangeShapeType="1"/>
          </p:cNvSpPr>
          <p:nvPr/>
        </p:nvSpPr>
        <p:spPr bwMode="auto">
          <a:xfrm flipV="1">
            <a:off x="4573588" y="3644900"/>
            <a:ext cx="1727200" cy="215900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6" name="Line 6"/>
          <p:cNvSpPr>
            <a:spLocks noChangeShapeType="1"/>
          </p:cNvSpPr>
          <p:nvPr/>
        </p:nvSpPr>
        <p:spPr bwMode="auto">
          <a:xfrm flipV="1">
            <a:off x="4573588" y="3140075"/>
            <a:ext cx="1727200" cy="50482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7" name="Line 7"/>
          <p:cNvSpPr>
            <a:spLocks noChangeShapeType="1"/>
          </p:cNvSpPr>
          <p:nvPr/>
        </p:nvSpPr>
        <p:spPr bwMode="auto">
          <a:xfrm flipV="1">
            <a:off x="4573588" y="2995613"/>
            <a:ext cx="1079500" cy="57626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8" name="Line 8"/>
          <p:cNvSpPr>
            <a:spLocks noChangeShapeType="1"/>
          </p:cNvSpPr>
          <p:nvPr/>
        </p:nvSpPr>
        <p:spPr bwMode="auto">
          <a:xfrm flipV="1">
            <a:off x="4500563" y="3429000"/>
            <a:ext cx="1152525" cy="358775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sp>
        <p:nvSpPr>
          <p:cNvPr id="9" name="Line 9"/>
          <p:cNvSpPr>
            <a:spLocks noChangeShapeType="1"/>
          </p:cNvSpPr>
          <p:nvPr/>
        </p:nvSpPr>
        <p:spPr bwMode="auto">
          <a:xfrm flipV="1">
            <a:off x="4500563" y="4003675"/>
            <a:ext cx="1152525" cy="71438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endParaRPr lang="es-ES"/>
          </a:p>
        </p:txBody>
      </p:sp>
      <p:pic>
        <p:nvPicPr>
          <p:cNvPr id="10" name="Picture 10" descr="serv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3625" y="3289300"/>
            <a:ext cx="1219200" cy="12192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1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0" y="2713038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2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328930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3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713038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14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0" y="3289300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15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9750" y="38655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6" descr="compute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38655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7" descr="user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2638" y="46910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8" descr="user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100" y="48688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9" name="Picture 19" descr="user1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1563" y="5084763"/>
            <a:ext cx="609600" cy="60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Text Box 20"/>
          <p:cNvSpPr txBox="1">
            <a:spLocks noChangeArrowheads="1"/>
          </p:cNvSpPr>
          <p:nvPr/>
        </p:nvSpPr>
        <p:spPr bwMode="auto">
          <a:xfrm>
            <a:off x="2767429" y="1196975"/>
            <a:ext cx="3925887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fr-FR" sz="2800" dirty="0" smtClean="0">
                <a:solidFill>
                  <a:srgbClr val="0066CC"/>
                </a:solidFill>
              </a:rPr>
              <a:t>General </a:t>
            </a:r>
            <a:r>
              <a:rPr lang="fr-FR" sz="2800" dirty="0" err="1" smtClean="0">
                <a:solidFill>
                  <a:srgbClr val="0066CC"/>
                </a:solidFill>
              </a:rPr>
              <a:t>behavior</a:t>
            </a:r>
            <a:endParaRPr lang="fr-FR" sz="2800" dirty="0">
              <a:solidFill>
                <a:srgbClr val="0066CC"/>
              </a:solidFill>
            </a:endParaRPr>
          </a:p>
        </p:txBody>
      </p:sp>
      <p:sp>
        <p:nvSpPr>
          <p:cNvPr id="21" name="Text Box 21"/>
          <p:cNvSpPr txBox="1">
            <a:spLocks noChangeArrowheads="1"/>
          </p:cNvSpPr>
          <p:nvPr/>
        </p:nvSpPr>
        <p:spPr bwMode="auto">
          <a:xfrm>
            <a:off x="3781425" y="2708275"/>
            <a:ext cx="935038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r-FR"/>
              <a:t>Master</a:t>
            </a:r>
          </a:p>
        </p:txBody>
      </p:sp>
      <p:sp>
        <p:nvSpPr>
          <p:cNvPr id="22" name="Text Box 22"/>
          <p:cNvSpPr txBox="1">
            <a:spLocks noChangeArrowheads="1"/>
          </p:cNvSpPr>
          <p:nvPr/>
        </p:nvSpPr>
        <p:spPr bwMode="auto">
          <a:xfrm>
            <a:off x="5653088" y="1962508"/>
            <a:ext cx="136842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>
              <a:spcBef>
                <a:spcPct val="50000"/>
              </a:spcBef>
            </a:pPr>
            <a:r>
              <a:rPr lang="fr-FR" dirty="0" err="1" smtClean="0"/>
              <a:t>Compute</a:t>
            </a:r>
            <a:r>
              <a:rPr lang="fr-FR" dirty="0" smtClean="0"/>
              <a:t> </a:t>
            </a:r>
            <a:r>
              <a:rPr lang="fr-FR" dirty="0" err="1" smtClean="0"/>
              <a:t>nodes</a:t>
            </a:r>
            <a:endParaRPr lang="fr-FR" dirty="0"/>
          </a:p>
        </p:txBody>
      </p:sp>
      <p:sp>
        <p:nvSpPr>
          <p:cNvPr id="23" name="AutoShape 23"/>
          <p:cNvSpPr>
            <a:spLocks noChangeArrowheads="1"/>
          </p:cNvSpPr>
          <p:nvPr/>
        </p:nvSpPr>
        <p:spPr bwMode="auto">
          <a:xfrm rot="19189612">
            <a:off x="2987675" y="4365625"/>
            <a:ext cx="577850" cy="503238"/>
          </a:xfrm>
          <a:prstGeom prst="rightArrow">
            <a:avLst>
              <a:gd name="adj1" fmla="val 50000"/>
              <a:gd name="adj2" fmla="val 28707"/>
            </a:avLst>
          </a:prstGeom>
          <a:gradFill rotWithShape="1">
            <a:gsLst>
              <a:gs pos="0">
                <a:srgbClr val="00FF00"/>
              </a:gs>
              <a:gs pos="100000">
                <a:srgbClr val="00FF00">
                  <a:gamma/>
                  <a:shade val="46275"/>
                  <a:invGamma/>
                </a:srgbClr>
              </a:gs>
            </a:gsLst>
            <a:lin ang="5400000" scaled="1"/>
          </a:gra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24" name="Text Box 24"/>
          <p:cNvSpPr txBox="1">
            <a:spLocks noChangeArrowheads="1"/>
          </p:cNvSpPr>
          <p:nvPr/>
        </p:nvSpPr>
        <p:spPr bwMode="auto">
          <a:xfrm>
            <a:off x="2052638" y="5661025"/>
            <a:ext cx="11509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>
              <a:spcBef>
                <a:spcPct val="50000"/>
              </a:spcBef>
            </a:pPr>
            <a:r>
              <a:rPr lang="fr-FR" dirty="0" smtClean="0"/>
              <a:t>Jobs</a:t>
            </a:r>
            <a:endParaRPr lang="fr-FR" dirty="0"/>
          </a:p>
        </p:txBody>
      </p:sp>
      <p:grpSp>
        <p:nvGrpSpPr>
          <p:cNvPr id="25" name="Group 25"/>
          <p:cNvGrpSpPr>
            <a:grpSpLocks/>
          </p:cNvGrpSpPr>
          <p:nvPr/>
        </p:nvGrpSpPr>
        <p:grpSpPr bwMode="auto">
          <a:xfrm>
            <a:off x="3203575" y="5516563"/>
            <a:ext cx="1585913" cy="1225550"/>
            <a:chOff x="2018" y="3475"/>
            <a:chExt cx="999" cy="772"/>
          </a:xfrm>
        </p:grpSpPr>
        <p:sp>
          <p:nvSpPr>
            <p:cNvPr id="26" name="Text Box 26"/>
            <p:cNvSpPr txBox="1">
              <a:spLocks noChangeArrowheads="1"/>
            </p:cNvSpPr>
            <p:nvPr/>
          </p:nvSpPr>
          <p:spPr bwMode="auto">
            <a:xfrm>
              <a:off x="2161" y="3560"/>
              <a:ext cx="712" cy="60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fr-FR" sz="1400" dirty="0" err="1" smtClean="0"/>
                <a:t>Sequential</a:t>
              </a:r>
              <a:endParaRPr lang="fr-FR" sz="1400" dirty="0"/>
            </a:p>
            <a:p>
              <a:pPr>
                <a:spcBef>
                  <a:spcPct val="50000"/>
                </a:spcBef>
              </a:pPr>
              <a:r>
                <a:rPr lang="fr-FR" sz="1400" dirty="0"/>
                <a:t>MPI</a:t>
              </a:r>
            </a:p>
            <a:p>
              <a:pPr>
                <a:spcBef>
                  <a:spcPct val="50000"/>
                </a:spcBef>
              </a:pPr>
              <a:r>
                <a:rPr lang="fr-FR" sz="1400" dirty="0"/>
                <a:t>GPGPU …</a:t>
              </a:r>
            </a:p>
          </p:txBody>
        </p:sp>
        <p:sp>
          <p:nvSpPr>
            <p:cNvPr id="27" name="AutoShape 27"/>
            <p:cNvSpPr>
              <a:spLocks noChangeArrowheads="1"/>
            </p:cNvSpPr>
            <p:nvPr/>
          </p:nvSpPr>
          <p:spPr bwMode="auto">
            <a:xfrm>
              <a:off x="2018" y="3475"/>
              <a:ext cx="999" cy="772"/>
            </a:xfrm>
            <a:prstGeom prst="wedgeEllipseCallout">
              <a:avLst>
                <a:gd name="adj1" fmla="val -57009"/>
                <a:gd name="adj2" fmla="val -24222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/>
              <a:endParaRPr lang="es-ES"/>
            </a:p>
          </p:txBody>
        </p:sp>
      </p:grpSp>
      <p:grpSp>
        <p:nvGrpSpPr>
          <p:cNvPr id="28" name="Group 28"/>
          <p:cNvGrpSpPr>
            <a:grpSpLocks/>
          </p:cNvGrpSpPr>
          <p:nvPr/>
        </p:nvGrpSpPr>
        <p:grpSpPr bwMode="auto">
          <a:xfrm>
            <a:off x="2268538" y="1844675"/>
            <a:ext cx="1512887" cy="1223963"/>
            <a:chOff x="1020" y="981"/>
            <a:chExt cx="953" cy="771"/>
          </a:xfrm>
        </p:grpSpPr>
        <p:sp>
          <p:nvSpPr>
            <p:cNvPr id="29" name="Text Box 29"/>
            <p:cNvSpPr txBox="1">
              <a:spLocks noChangeArrowheads="1"/>
            </p:cNvSpPr>
            <p:nvPr/>
          </p:nvSpPr>
          <p:spPr bwMode="auto">
            <a:xfrm>
              <a:off x="1104" y="1092"/>
              <a:ext cx="862" cy="46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fr-FR" sz="1400" dirty="0" smtClean="0"/>
                <a:t>Resource manager / Job </a:t>
              </a:r>
              <a:r>
                <a:rPr lang="fr-FR" sz="1400" dirty="0" err="1" smtClean="0"/>
                <a:t>scheduling</a:t>
              </a:r>
              <a:r>
                <a:rPr lang="fr-FR" sz="1400" dirty="0" smtClean="0"/>
                <a:t> </a:t>
              </a:r>
              <a:endParaRPr lang="fr-FR" sz="1400" dirty="0"/>
            </a:p>
          </p:txBody>
        </p:sp>
        <p:sp>
          <p:nvSpPr>
            <p:cNvPr id="30" name="AutoShape 30"/>
            <p:cNvSpPr>
              <a:spLocks noChangeArrowheads="1"/>
            </p:cNvSpPr>
            <p:nvPr/>
          </p:nvSpPr>
          <p:spPr bwMode="auto">
            <a:xfrm>
              <a:off x="1020" y="981"/>
              <a:ext cx="953" cy="771"/>
            </a:xfrm>
            <a:prstGeom prst="wedgeEllipseCallout">
              <a:avLst>
                <a:gd name="adj1" fmla="val 51995"/>
                <a:gd name="adj2" fmla="val 32361"/>
              </a:avLst>
            </a:prstGeom>
            <a:noFill/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algn="ctr"/>
              <a:endParaRPr lang="es-ES"/>
            </a:p>
          </p:txBody>
        </p:sp>
      </p:grpSp>
      <p:sp>
        <p:nvSpPr>
          <p:cNvPr id="31" name="Rectangle 31"/>
          <p:cNvSpPr>
            <a:spLocks noChangeArrowheads="1"/>
          </p:cNvSpPr>
          <p:nvPr/>
        </p:nvSpPr>
        <p:spPr bwMode="auto">
          <a:xfrm>
            <a:off x="2339975" y="4437063"/>
            <a:ext cx="215900" cy="2159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2" name="Rectangle 32"/>
          <p:cNvSpPr>
            <a:spLocks noChangeArrowheads="1"/>
          </p:cNvSpPr>
          <p:nvPr/>
        </p:nvSpPr>
        <p:spPr bwMode="auto">
          <a:xfrm>
            <a:off x="2700338" y="4724400"/>
            <a:ext cx="215900" cy="2159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3" name="Rectangle 33"/>
          <p:cNvSpPr>
            <a:spLocks noChangeArrowheads="1"/>
          </p:cNvSpPr>
          <p:nvPr/>
        </p:nvSpPr>
        <p:spPr bwMode="auto">
          <a:xfrm>
            <a:off x="2916238" y="5157788"/>
            <a:ext cx="215900" cy="2159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4" name="Rectangle 34"/>
          <p:cNvSpPr>
            <a:spLocks noChangeArrowheads="1"/>
          </p:cNvSpPr>
          <p:nvPr/>
        </p:nvSpPr>
        <p:spPr bwMode="auto">
          <a:xfrm>
            <a:off x="5795963" y="2781300"/>
            <a:ext cx="215900" cy="2159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5" name="Rectangle 35"/>
          <p:cNvSpPr>
            <a:spLocks noChangeArrowheads="1"/>
          </p:cNvSpPr>
          <p:nvPr/>
        </p:nvSpPr>
        <p:spPr bwMode="auto">
          <a:xfrm>
            <a:off x="6516688" y="3933825"/>
            <a:ext cx="215900" cy="2159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6" name="Rectangle 36"/>
          <p:cNvSpPr>
            <a:spLocks noChangeArrowheads="1"/>
          </p:cNvSpPr>
          <p:nvPr/>
        </p:nvSpPr>
        <p:spPr bwMode="auto">
          <a:xfrm>
            <a:off x="6443663" y="2781300"/>
            <a:ext cx="215900" cy="2159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7" name="Rectangle 37"/>
          <p:cNvSpPr>
            <a:spLocks noChangeArrowheads="1"/>
          </p:cNvSpPr>
          <p:nvPr/>
        </p:nvSpPr>
        <p:spPr bwMode="auto">
          <a:xfrm>
            <a:off x="6443663" y="3357563"/>
            <a:ext cx="215900" cy="2159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8" name="Rectangle 38"/>
          <p:cNvSpPr>
            <a:spLocks noChangeArrowheads="1"/>
          </p:cNvSpPr>
          <p:nvPr/>
        </p:nvSpPr>
        <p:spPr bwMode="auto">
          <a:xfrm>
            <a:off x="4356100" y="4581525"/>
            <a:ext cx="215900" cy="215900"/>
          </a:xfrm>
          <a:prstGeom prst="rect">
            <a:avLst/>
          </a:prstGeom>
          <a:solidFill>
            <a:srgbClr val="FFFF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39" name="Rectangle 39"/>
          <p:cNvSpPr>
            <a:spLocks noChangeArrowheads="1"/>
          </p:cNvSpPr>
          <p:nvPr/>
        </p:nvSpPr>
        <p:spPr bwMode="auto">
          <a:xfrm>
            <a:off x="4572000" y="4581525"/>
            <a:ext cx="215900" cy="215900"/>
          </a:xfrm>
          <a:prstGeom prst="rect">
            <a:avLst/>
          </a:prstGeom>
          <a:solidFill>
            <a:srgbClr val="3366FF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  <p:sp>
        <p:nvSpPr>
          <p:cNvPr id="40" name="Rectangle 40"/>
          <p:cNvSpPr>
            <a:spLocks noChangeArrowheads="1"/>
          </p:cNvSpPr>
          <p:nvPr/>
        </p:nvSpPr>
        <p:spPr bwMode="auto">
          <a:xfrm>
            <a:off x="4787900" y="4581525"/>
            <a:ext cx="215900" cy="215900"/>
          </a:xfrm>
          <a:prstGeom prst="rect">
            <a:avLst/>
          </a:prstGeom>
          <a:solidFill>
            <a:srgbClr val="FF0000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8770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7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4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4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5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55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7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6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to>
                                        <a:srgbClr val="00FF00"/>
                                      </p:to>
                                    </p:animClr>
                                    <p:set>
                                      <p:cBhvr>
                                        <p:cTn id="6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stroke.on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checkerboard(across)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5" grpId="0" animBg="1"/>
      <p:bldP spid="36" grpId="0" animBg="1"/>
      <p:bldP spid="37" grpId="0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r>
              <a:rPr lang="es-ES" sz="2400" b="1" dirty="0" smtClean="0">
                <a:solidFill>
                  <a:srgbClr val="0066CC"/>
                </a:solidFill>
              </a:rPr>
              <a:t>Resource manager</a:t>
            </a:r>
            <a:endParaRPr lang="es-ES" sz="2400" b="1" dirty="0">
              <a:solidFill>
                <a:srgbClr val="0066CC"/>
              </a:solidFill>
            </a:endParaRPr>
          </a:p>
          <a:p>
            <a:pPr>
              <a:spcBef>
                <a:spcPct val="50000"/>
              </a:spcBef>
            </a:pPr>
            <a:endParaRPr lang="en-GB" sz="1600" dirty="0"/>
          </a:p>
          <a:p>
            <a:pPr algn="just">
              <a:spcBef>
                <a:spcPct val="50000"/>
              </a:spcBef>
            </a:pPr>
            <a:r>
              <a:rPr lang="en-GB" sz="1600" dirty="0"/>
              <a:t>Software </a:t>
            </a:r>
            <a:r>
              <a:rPr lang="en-GB" sz="1600" dirty="0" smtClean="0"/>
              <a:t>in charge of the administration of available resources in a distributed platform. In cluster computing, the resources can represent hardware (Nodes, CPUs, GPUs, network interfaces) or software (Applications, licenses). </a:t>
            </a:r>
            <a:endParaRPr lang="en-GB" sz="2400" dirty="0">
              <a:solidFill>
                <a:schemeClr val="accent2"/>
              </a:solidFill>
            </a:endParaRPr>
          </a:p>
          <a:p>
            <a:pPr algn="just">
              <a:spcBef>
                <a:spcPct val="50000"/>
              </a:spcBef>
            </a:pPr>
            <a:r>
              <a:rPr lang="es-ES" sz="2400" b="1" dirty="0" smtClean="0">
                <a:solidFill>
                  <a:srgbClr val="0066CC"/>
                </a:solidFill>
              </a:rPr>
              <a:t>Job Scheduler</a:t>
            </a:r>
            <a:endParaRPr lang="es-ES" sz="2400" b="1" dirty="0">
              <a:solidFill>
                <a:srgbClr val="0066CC"/>
              </a:solidFill>
            </a:endParaRPr>
          </a:p>
          <a:p>
            <a:pPr algn="just">
              <a:spcBef>
                <a:spcPct val="50000"/>
              </a:spcBef>
            </a:pPr>
            <a:endParaRPr lang="en-US" sz="1600" dirty="0" smtClean="0"/>
          </a:p>
          <a:p>
            <a:pPr algn="just">
              <a:spcBef>
                <a:spcPct val="50000"/>
              </a:spcBef>
            </a:pPr>
            <a:r>
              <a:rPr lang="en-US" sz="1600" dirty="0" smtClean="0"/>
              <a:t>Software in charge of resource allocation for jobs. Implements </a:t>
            </a:r>
            <a:r>
              <a:rPr lang="en-US" sz="1600" dirty="0"/>
              <a:t>a set of </a:t>
            </a:r>
            <a:r>
              <a:rPr lang="en-US" sz="1600" dirty="0" smtClean="0"/>
              <a:t>policies to describe a prioritization scheme in a multijob execution environment. 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44556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814068" y="4342672"/>
            <a:ext cx="7408003" cy="6448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90000" tIns="45000" rIns="90000" bIns="45000">
            <a:spAutoFit/>
          </a:bodyPr>
          <a:lstStyle/>
          <a:p>
            <a:pPr algn="ctr">
              <a:buSzPct val="100000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</a:pPr>
            <a:r>
              <a:rPr lang="es-CO" sz="3600" b="1" dirty="0" smtClean="0">
                <a:solidFill>
                  <a:srgbClr val="000000"/>
                </a:solidFill>
                <a:latin typeface="Calibri" pitchFamily="34" charset="0"/>
              </a:rPr>
              <a:t>Parallelization</a:t>
            </a:r>
            <a:endParaRPr lang="es-CO" sz="3600" b="1" dirty="0">
              <a:solidFill>
                <a:srgbClr val="000000"/>
              </a:solidFill>
              <a:latin typeface="Calibri" pitchFamily="34" charset="0"/>
            </a:endParaRPr>
          </a:p>
        </p:txBody>
      </p:sp>
      <p:pic>
        <p:nvPicPr>
          <p:cNvPr id="9218" name="Picture 2" descr="http://www.vectorfabrics.com/images/uploads/blog/parallelization_assesment.jpe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48895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2"/>
          <p:cNvSpPr txBox="1">
            <a:spLocks noChangeArrowheads="1"/>
          </p:cNvSpPr>
          <p:nvPr/>
        </p:nvSpPr>
        <p:spPr bwMode="auto">
          <a:xfrm>
            <a:off x="827088" y="1883383"/>
            <a:ext cx="7775575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es-MX" sz="2400" b="1" dirty="0" err="1" smtClean="0">
                <a:solidFill>
                  <a:srgbClr val="0066CC"/>
                </a:solidFill>
              </a:rPr>
              <a:t>Paralellization</a:t>
            </a:r>
            <a:r>
              <a:rPr lang="es-MX" sz="2400" b="1" dirty="0" smtClean="0">
                <a:solidFill>
                  <a:srgbClr val="0066CC"/>
                </a:solidFill>
              </a:rPr>
              <a:t> (Master/</a:t>
            </a:r>
            <a:r>
              <a:rPr lang="es-MX" sz="2400" b="1" dirty="0" err="1" smtClean="0">
                <a:solidFill>
                  <a:srgbClr val="0066CC"/>
                </a:solidFill>
              </a:rPr>
              <a:t>Slaves</a:t>
            </a:r>
            <a:r>
              <a:rPr lang="es-MX" sz="2400" b="1" dirty="0" smtClean="0">
                <a:solidFill>
                  <a:srgbClr val="0066CC"/>
                </a:solidFill>
              </a:rPr>
              <a:t>)</a:t>
            </a:r>
            <a:endParaRPr lang="en-GB" sz="1600" dirty="0" smtClean="0"/>
          </a:p>
        </p:txBody>
      </p:sp>
      <p:sp>
        <p:nvSpPr>
          <p:cNvPr id="6" name="Rectángulo 5"/>
          <p:cNvSpPr/>
          <p:nvPr/>
        </p:nvSpPr>
        <p:spPr>
          <a:xfrm>
            <a:off x="3013167" y="3622759"/>
            <a:ext cx="896982" cy="679269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200" dirty="0" err="1" smtClean="0">
                <a:solidFill>
                  <a:schemeClr val="tx1"/>
                </a:solidFill>
              </a:rPr>
              <a:t>Tasks</a:t>
            </a:r>
            <a:endParaRPr lang="es-CO" sz="1200" dirty="0">
              <a:solidFill>
                <a:schemeClr val="tx1"/>
              </a:solidFill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5007428" y="3126376"/>
            <a:ext cx="574766" cy="278674"/>
          </a:xfrm>
          <a:prstGeom prst="rect">
            <a:avLst/>
          </a:prstGeom>
          <a:gradFill flip="none" rotWithShape="1">
            <a:gsLst>
              <a:gs pos="0">
                <a:srgbClr val="FF0000">
                  <a:tint val="66000"/>
                  <a:satMod val="160000"/>
                </a:srgbClr>
              </a:gs>
              <a:gs pos="50000">
                <a:srgbClr val="FF0000">
                  <a:tint val="44500"/>
                  <a:satMod val="160000"/>
                </a:srgbClr>
              </a:gs>
              <a:gs pos="100000">
                <a:srgbClr val="FF0000">
                  <a:tint val="23500"/>
                  <a:satMod val="160000"/>
                </a:srgbClr>
              </a:gs>
            </a:gsLst>
            <a:lin ang="8100000" scaled="1"/>
            <a:tileRect/>
          </a:gra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 smtClean="0">
                <a:solidFill>
                  <a:schemeClr val="tx1"/>
                </a:solidFill>
              </a:rPr>
              <a:t>Main</a:t>
            </a:r>
            <a:r>
              <a:rPr lang="es-MX" sz="800" dirty="0" smtClean="0">
                <a:solidFill>
                  <a:schemeClr val="tx1"/>
                </a:solidFill>
              </a:rPr>
              <a:t> </a:t>
            </a:r>
            <a:r>
              <a:rPr lang="es-MX" sz="800" dirty="0" err="1" smtClean="0">
                <a:solidFill>
                  <a:schemeClr val="tx1"/>
                </a:solidFill>
              </a:rPr>
              <a:t>subtask</a:t>
            </a:r>
            <a:endParaRPr lang="es-CO" sz="800" dirty="0">
              <a:solidFill>
                <a:schemeClr val="tx1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5007428" y="3518260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 smtClean="0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31" name="Rectángulo 30"/>
          <p:cNvSpPr/>
          <p:nvPr/>
        </p:nvSpPr>
        <p:spPr>
          <a:xfrm>
            <a:off x="5007428" y="3910144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32" name="Rectángulo 31"/>
          <p:cNvSpPr/>
          <p:nvPr/>
        </p:nvSpPr>
        <p:spPr>
          <a:xfrm>
            <a:off x="5007428" y="4302028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33" name="Rectángulo 32"/>
          <p:cNvSpPr/>
          <p:nvPr/>
        </p:nvSpPr>
        <p:spPr>
          <a:xfrm>
            <a:off x="5007428" y="4693912"/>
            <a:ext cx="574766" cy="278674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800" dirty="0" err="1">
                <a:solidFill>
                  <a:schemeClr val="tx1"/>
                </a:solidFill>
              </a:rPr>
              <a:t>Subtask</a:t>
            </a:r>
            <a:endParaRPr lang="es-CO" dirty="0"/>
          </a:p>
        </p:txBody>
      </p:sp>
      <p:sp>
        <p:nvSpPr>
          <p:cNvPr id="34" name="Flecha derecha 33"/>
          <p:cNvSpPr/>
          <p:nvPr/>
        </p:nvSpPr>
        <p:spPr>
          <a:xfrm>
            <a:off x="4036422" y="3766451"/>
            <a:ext cx="844732" cy="391884"/>
          </a:xfrm>
          <a:prstGeom prst="rightArrow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7427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4781</TotalTime>
  <Words>464</Words>
  <Application>Microsoft Office PowerPoint</Application>
  <PresentationFormat>Presentación en pantalla (4:3)</PresentationFormat>
  <Paragraphs>203</Paragraphs>
  <Slides>31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31</vt:i4>
      </vt:variant>
    </vt:vector>
  </HeadingPairs>
  <TitlesOfParts>
    <vt:vector size="36" baseType="lpstr">
      <vt:lpstr>Arial Unicode MS</vt:lpstr>
      <vt:lpstr>Arial</vt:lpstr>
      <vt:lpstr>Calibri</vt:lpstr>
      <vt:lpstr>Times New Roman</vt:lpstr>
      <vt:lpstr>Tema de Office</vt:lpstr>
      <vt:lpstr>Presentación de PowerPoint</vt:lpstr>
      <vt:lpstr>Contacto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iO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Computación Distribuida</dc:title>
  <dc:creator>Leonardo Camargo Forero</dc:creator>
  <cp:lastModifiedBy>Leonardo Camargo Forero</cp:lastModifiedBy>
  <cp:revision>106</cp:revision>
  <dcterms:created xsi:type="dcterms:W3CDTF">2013-08-10T00:43:18Z</dcterms:created>
  <dcterms:modified xsi:type="dcterms:W3CDTF">2014-05-23T22:54:30Z</dcterms:modified>
</cp:coreProperties>
</file>

<file path=docProps/thumbnail.jpeg>
</file>